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22"/>
  </p:notesMasterIdLst>
  <p:sldIdLst>
    <p:sldId id="256" r:id="rId2"/>
    <p:sldId id="306" r:id="rId3"/>
    <p:sldId id="307" r:id="rId4"/>
    <p:sldId id="308" r:id="rId5"/>
    <p:sldId id="309" r:id="rId6"/>
    <p:sldId id="310" r:id="rId7"/>
    <p:sldId id="311" r:id="rId8"/>
    <p:sldId id="312" r:id="rId9"/>
    <p:sldId id="314" r:id="rId10"/>
    <p:sldId id="315" r:id="rId11"/>
    <p:sldId id="316" r:id="rId12"/>
    <p:sldId id="317" r:id="rId13"/>
    <p:sldId id="318" r:id="rId14"/>
    <p:sldId id="319" r:id="rId15"/>
    <p:sldId id="320" r:id="rId16"/>
    <p:sldId id="321" r:id="rId17"/>
    <p:sldId id="322" r:id="rId18"/>
    <p:sldId id="323" r:id="rId19"/>
    <p:sldId id="324" r:id="rId20"/>
    <p:sldId id="325" r:id="rId21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52AC1824-776C-465E-A1E9-663B5A9A451F}">
          <p14:sldIdLst>
            <p14:sldId id="256"/>
            <p14:sldId id="306"/>
            <p14:sldId id="307"/>
            <p14:sldId id="308"/>
            <p14:sldId id="309"/>
            <p14:sldId id="310"/>
            <p14:sldId id="311"/>
            <p14:sldId id="312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22"/>
            <p14:sldId id="323"/>
            <p14:sldId id="324"/>
            <p14:sldId id="325"/>
          </p14:sldIdLst>
        </p14:section>
        <p14:section name="UI" id="{2936A224-9FF1-4C37-B437-46510E142F9F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6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33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EDE9E1C-FA4E-44FB-9D83-D3CFD4FA2B9C}" type="doc">
      <dgm:prSet loTypeId="urn:microsoft.com/office/officeart/2005/8/layout/hierarchy4" loCatId="relationship" qsTypeId="urn:microsoft.com/office/officeart/2005/8/quickstyle/simple5" qsCatId="simple" csTypeId="urn:microsoft.com/office/officeart/2005/8/colors/colorful2" csCatId="colorful" phldr="1"/>
      <dgm:spPr/>
      <dgm:t>
        <a:bodyPr/>
        <a:lstStyle/>
        <a:p>
          <a:endParaRPr lang="es-ES"/>
        </a:p>
      </dgm:t>
    </dgm:pt>
    <dgm:pt modelId="{E3F89567-08D7-474B-82EE-DA50A1EE549A}">
      <dgm:prSet phldrT="[Texto]"/>
      <dgm:spPr/>
      <dgm:t>
        <a:bodyPr/>
        <a:lstStyle/>
        <a:p>
          <a:r>
            <a:rPr lang="es-ES" dirty="0" smtClean="0"/>
            <a:t>Planificación</a:t>
          </a:r>
          <a:endParaRPr lang="es-ES" dirty="0"/>
        </a:p>
      </dgm:t>
    </dgm:pt>
    <dgm:pt modelId="{3A2405AD-FBE5-4295-8174-ADE67C20A726}" type="parTrans" cxnId="{216F5328-A680-4341-8E12-90B1F2D62038}">
      <dgm:prSet/>
      <dgm:spPr/>
      <dgm:t>
        <a:bodyPr/>
        <a:lstStyle/>
        <a:p>
          <a:endParaRPr lang="es-ES"/>
        </a:p>
      </dgm:t>
    </dgm:pt>
    <dgm:pt modelId="{3F6D0C77-02BD-4D2B-8F70-ACCB8B1B3B68}" type="sibTrans" cxnId="{216F5328-A680-4341-8E12-90B1F2D62038}">
      <dgm:prSet/>
      <dgm:spPr/>
      <dgm:t>
        <a:bodyPr/>
        <a:lstStyle/>
        <a:p>
          <a:endParaRPr lang="es-ES"/>
        </a:p>
      </dgm:t>
    </dgm:pt>
    <dgm:pt modelId="{B1DA264D-AC64-40CC-A4B0-64924740C780}">
      <dgm:prSet phldrT="[Texto]"/>
      <dgm:spPr/>
      <dgm:t>
        <a:bodyPr/>
        <a:lstStyle/>
        <a:p>
          <a:r>
            <a:rPr lang="es-ES" dirty="0" smtClean="0"/>
            <a:t>Razonamiento</a:t>
          </a:r>
          <a:endParaRPr lang="es-ES" dirty="0"/>
        </a:p>
      </dgm:t>
    </dgm:pt>
    <dgm:pt modelId="{4DD638F2-37A7-474F-873D-E3BB984C6791}" type="parTrans" cxnId="{0DF67F95-0187-4D8D-BFC1-423838D52EA5}">
      <dgm:prSet/>
      <dgm:spPr/>
      <dgm:t>
        <a:bodyPr/>
        <a:lstStyle/>
        <a:p>
          <a:endParaRPr lang="es-ES"/>
        </a:p>
      </dgm:t>
    </dgm:pt>
    <dgm:pt modelId="{71E51D74-3184-4DDC-8BC5-B27867E44B76}" type="sibTrans" cxnId="{0DF67F95-0187-4D8D-BFC1-423838D52EA5}">
      <dgm:prSet/>
      <dgm:spPr/>
      <dgm:t>
        <a:bodyPr/>
        <a:lstStyle/>
        <a:p>
          <a:endParaRPr lang="es-ES"/>
        </a:p>
      </dgm:t>
    </dgm:pt>
    <dgm:pt modelId="{E584289B-0242-48D6-8225-624E3C95B24A}">
      <dgm:prSet phldrT="[Texto]"/>
      <dgm:spPr/>
      <dgm:t>
        <a:bodyPr/>
        <a:lstStyle/>
        <a:p>
          <a:r>
            <a:rPr lang="es-ES" dirty="0" smtClean="0"/>
            <a:t>Percepción</a:t>
          </a:r>
          <a:endParaRPr lang="es-ES" dirty="0"/>
        </a:p>
      </dgm:t>
    </dgm:pt>
    <dgm:pt modelId="{0310A855-F48A-4B34-8F2A-B1850EEFE445}" type="parTrans" cxnId="{089000D1-89E2-4292-8445-6590336950B8}">
      <dgm:prSet/>
      <dgm:spPr/>
      <dgm:t>
        <a:bodyPr/>
        <a:lstStyle/>
        <a:p>
          <a:endParaRPr lang="es-ES"/>
        </a:p>
      </dgm:t>
    </dgm:pt>
    <dgm:pt modelId="{983A87FF-0314-492B-BDD3-299384A10BED}" type="sibTrans" cxnId="{089000D1-89E2-4292-8445-6590336950B8}">
      <dgm:prSet/>
      <dgm:spPr/>
      <dgm:t>
        <a:bodyPr/>
        <a:lstStyle/>
        <a:p>
          <a:endParaRPr lang="es-ES"/>
        </a:p>
      </dgm:t>
    </dgm:pt>
    <dgm:pt modelId="{791FAFA6-1745-46F2-A206-B4E46EB38A27}">
      <dgm:prSet phldrT="[Texto]"/>
      <dgm:spPr/>
      <dgm:t>
        <a:bodyPr/>
        <a:lstStyle/>
        <a:p>
          <a:r>
            <a:rPr lang="es-ES" dirty="0" smtClean="0"/>
            <a:t>Acción</a:t>
          </a:r>
          <a:endParaRPr lang="es-ES" dirty="0"/>
        </a:p>
      </dgm:t>
    </dgm:pt>
    <dgm:pt modelId="{6B71AC57-7598-47F7-818B-1BD8D18A8BC6}" type="parTrans" cxnId="{A89D29FA-05F2-4640-B4FA-88548167CDF8}">
      <dgm:prSet/>
      <dgm:spPr/>
      <dgm:t>
        <a:bodyPr/>
        <a:lstStyle/>
        <a:p>
          <a:endParaRPr lang="es-ES"/>
        </a:p>
      </dgm:t>
    </dgm:pt>
    <dgm:pt modelId="{E9D803A8-1CE6-4F27-866A-72F12B59748C}" type="sibTrans" cxnId="{A89D29FA-05F2-4640-B4FA-88548167CDF8}">
      <dgm:prSet/>
      <dgm:spPr/>
      <dgm:t>
        <a:bodyPr/>
        <a:lstStyle/>
        <a:p>
          <a:endParaRPr lang="es-ES"/>
        </a:p>
      </dgm:t>
    </dgm:pt>
    <dgm:pt modelId="{5ADA316A-A907-42C0-9D6A-D32E39A75822}">
      <dgm:prSet phldrT="[Texto]"/>
      <dgm:spPr/>
      <dgm:t>
        <a:bodyPr/>
        <a:lstStyle/>
        <a:p>
          <a:r>
            <a:rPr lang="es-ES" dirty="0" smtClean="0"/>
            <a:t>Modelo Simbólico</a:t>
          </a:r>
          <a:endParaRPr lang="es-ES" dirty="0"/>
        </a:p>
      </dgm:t>
    </dgm:pt>
    <dgm:pt modelId="{10CF4077-C242-4039-BA9C-E8444140F37F}" type="parTrans" cxnId="{23B2CBB0-B75F-41CB-8943-B8CFFD86AA00}">
      <dgm:prSet/>
      <dgm:spPr/>
      <dgm:t>
        <a:bodyPr/>
        <a:lstStyle/>
        <a:p>
          <a:endParaRPr lang="es-ES"/>
        </a:p>
      </dgm:t>
    </dgm:pt>
    <dgm:pt modelId="{A0B1CA12-6C2D-42CC-B159-F45E22275C93}" type="sibTrans" cxnId="{23B2CBB0-B75F-41CB-8943-B8CFFD86AA00}">
      <dgm:prSet/>
      <dgm:spPr/>
      <dgm:t>
        <a:bodyPr/>
        <a:lstStyle/>
        <a:p>
          <a:endParaRPr lang="es-ES"/>
        </a:p>
      </dgm:t>
    </dgm:pt>
    <dgm:pt modelId="{0B08B3E5-6BE4-4AA8-A746-99E9FFA6DDD9}">
      <dgm:prSet phldrT="[Texto]"/>
      <dgm:spPr/>
      <dgm:t>
        <a:bodyPr/>
        <a:lstStyle/>
        <a:p>
          <a:r>
            <a:rPr lang="es-ES" dirty="0" smtClean="0"/>
            <a:t>Modelo Real</a:t>
          </a:r>
          <a:endParaRPr lang="es-ES" dirty="0"/>
        </a:p>
      </dgm:t>
    </dgm:pt>
    <dgm:pt modelId="{BE1EC12C-B957-4A30-949D-4D587236C5A1}" type="parTrans" cxnId="{9F4EB153-7873-4427-AC47-C68EA634E323}">
      <dgm:prSet/>
      <dgm:spPr/>
      <dgm:t>
        <a:bodyPr/>
        <a:lstStyle/>
        <a:p>
          <a:endParaRPr lang="es-ES"/>
        </a:p>
      </dgm:t>
    </dgm:pt>
    <dgm:pt modelId="{982B5143-30A9-4755-8DD7-5326B5A5FC37}" type="sibTrans" cxnId="{9F4EB153-7873-4427-AC47-C68EA634E323}">
      <dgm:prSet/>
      <dgm:spPr/>
      <dgm:t>
        <a:bodyPr/>
        <a:lstStyle/>
        <a:p>
          <a:endParaRPr lang="es-ES"/>
        </a:p>
      </dgm:t>
    </dgm:pt>
    <dgm:pt modelId="{597E0F18-D16F-4859-87DE-26280DEA536A}">
      <dgm:prSet phldrT="[Texto]"/>
      <dgm:spPr/>
      <dgm:t>
        <a:bodyPr/>
        <a:lstStyle/>
        <a:p>
          <a:r>
            <a:rPr lang="es-ES" smtClean="0"/>
            <a:t>Adaptación</a:t>
          </a:r>
          <a:endParaRPr lang="es-ES" dirty="0"/>
        </a:p>
      </dgm:t>
    </dgm:pt>
    <dgm:pt modelId="{60E35749-3BDE-445A-82A5-D6CF341FCBC9}" type="parTrans" cxnId="{90801010-5731-4CA1-9E7D-43E28A4D358E}">
      <dgm:prSet/>
      <dgm:spPr/>
      <dgm:t>
        <a:bodyPr/>
        <a:lstStyle/>
        <a:p>
          <a:endParaRPr lang="es-ES"/>
        </a:p>
      </dgm:t>
    </dgm:pt>
    <dgm:pt modelId="{9098946F-9019-4365-9D8D-24850FD4E5CB}" type="sibTrans" cxnId="{90801010-5731-4CA1-9E7D-43E28A4D358E}">
      <dgm:prSet/>
      <dgm:spPr/>
      <dgm:t>
        <a:bodyPr/>
        <a:lstStyle/>
        <a:p>
          <a:endParaRPr lang="es-ES"/>
        </a:p>
      </dgm:t>
    </dgm:pt>
    <dgm:pt modelId="{B10987D5-E694-444E-B36A-AC89D628A6E1}" type="pres">
      <dgm:prSet presAssocID="{BEDE9E1C-FA4E-44FB-9D83-D3CFD4FA2B9C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s-ES"/>
        </a:p>
      </dgm:t>
    </dgm:pt>
    <dgm:pt modelId="{BB787CDB-B5F1-4407-8103-E8A597CCECE5}" type="pres">
      <dgm:prSet presAssocID="{597E0F18-D16F-4859-87DE-26280DEA536A}" presName="vertOne" presStyleCnt="0"/>
      <dgm:spPr/>
    </dgm:pt>
    <dgm:pt modelId="{59AE06C1-B277-4F99-8C52-BF87471AEF30}" type="pres">
      <dgm:prSet presAssocID="{597E0F18-D16F-4859-87DE-26280DEA536A}" presName="txOn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E8A7DEB2-ECB8-4CFB-9B2D-7E1CDFB1A38B}" type="pres">
      <dgm:prSet presAssocID="{597E0F18-D16F-4859-87DE-26280DEA536A}" presName="parTransOne" presStyleCnt="0"/>
      <dgm:spPr/>
    </dgm:pt>
    <dgm:pt modelId="{0A6A50E4-4826-4F52-8C94-BC86E5434767}" type="pres">
      <dgm:prSet presAssocID="{597E0F18-D16F-4859-87DE-26280DEA536A}" presName="horzOne" presStyleCnt="0"/>
      <dgm:spPr/>
    </dgm:pt>
    <dgm:pt modelId="{14819DAF-A855-4D20-A486-931127920BC9}" type="pres">
      <dgm:prSet presAssocID="{E3F89567-08D7-474B-82EE-DA50A1EE549A}" presName="vertTwo" presStyleCnt="0"/>
      <dgm:spPr/>
    </dgm:pt>
    <dgm:pt modelId="{A0D35BD6-D848-43E1-906A-3599BE77ED22}" type="pres">
      <dgm:prSet presAssocID="{E3F89567-08D7-474B-82EE-DA50A1EE549A}" presName="txTwo" presStyleLbl="node2" presStyleIdx="0" presStyleCnt="1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7063FD80-4388-4F2A-87B4-286759119F24}" type="pres">
      <dgm:prSet presAssocID="{E3F89567-08D7-474B-82EE-DA50A1EE549A}" presName="parTransTwo" presStyleCnt="0"/>
      <dgm:spPr/>
    </dgm:pt>
    <dgm:pt modelId="{B0E1D6B1-B54F-40B7-91FF-F03866EE1402}" type="pres">
      <dgm:prSet presAssocID="{E3F89567-08D7-474B-82EE-DA50A1EE549A}" presName="horzTwo" presStyleCnt="0"/>
      <dgm:spPr/>
    </dgm:pt>
    <dgm:pt modelId="{7369E6F6-88E7-43A8-8D97-D9D1CA202C57}" type="pres">
      <dgm:prSet presAssocID="{B1DA264D-AC64-40CC-A4B0-64924740C780}" presName="vertThree" presStyleCnt="0"/>
      <dgm:spPr/>
    </dgm:pt>
    <dgm:pt modelId="{8A8ACE4F-CAE7-4CC5-BF61-5DE59F47BF7A}" type="pres">
      <dgm:prSet presAssocID="{B1DA264D-AC64-40CC-A4B0-64924740C780}" presName="txThree" presStyleLbl="node3" presStyleIdx="0" presStyleCnt="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9ACBC082-7C11-4FFE-A569-09FDF916D569}" type="pres">
      <dgm:prSet presAssocID="{B1DA264D-AC64-40CC-A4B0-64924740C780}" presName="parTransThree" presStyleCnt="0"/>
      <dgm:spPr/>
    </dgm:pt>
    <dgm:pt modelId="{BC4A95A7-4D3B-4FDD-805E-6EF50738D3DD}" type="pres">
      <dgm:prSet presAssocID="{B1DA264D-AC64-40CC-A4B0-64924740C780}" presName="horzThree" presStyleCnt="0"/>
      <dgm:spPr/>
    </dgm:pt>
    <dgm:pt modelId="{5A829459-BAD1-4C81-B239-8BC270ECBA9B}" type="pres">
      <dgm:prSet presAssocID="{E584289B-0242-48D6-8225-624E3C95B24A}" presName="vertFour" presStyleCnt="0">
        <dgm:presLayoutVars>
          <dgm:chPref val="3"/>
        </dgm:presLayoutVars>
      </dgm:prSet>
      <dgm:spPr/>
    </dgm:pt>
    <dgm:pt modelId="{2C954903-4A1C-4F39-99E8-D71708451420}" type="pres">
      <dgm:prSet presAssocID="{E584289B-0242-48D6-8225-624E3C95B24A}" presName="txFour" presStyleLbl="node4" presStyleIdx="0" presStyleCnt="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1EBB8ADE-9B2F-419C-80EB-E4FD2541FABB}" type="pres">
      <dgm:prSet presAssocID="{E584289B-0242-48D6-8225-624E3C95B24A}" presName="horzFour" presStyleCnt="0"/>
      <dgm:spPr/>
    </dgm:pt>
    <dgm:pt modelId="{246C1D2B-7881-45F3-9D53-FCE5F684B302}" type="pres">
      <dgm:prSet presAssocID="{983A87FF-0314-492B-BDD3-299384A10BED}" presName="sibSpaceFour" presStyleCnt="0"/>
      <dgm:spPr/>
    </dgm:pt>
    <dgm:pt modelId="{699DA7B5-58D9-44FB-9300-D6399B26B5AA}" type="pres">
      <dgm:prSet presAssocID="{791FAFA6-1745-46F2-A206-B4E46EB38A27}" presName="vertFour" presStyleCnt="0">
        <dgm:presLayoutVars>
          <dgm:chPref val="3"/>
        </dgm:presLayoutVars>
      </dgm:prSet>
      <dgm:spPr/>
    </dgm:pt>
    <dgm:pt modelId="{F31527A6-C029-4BEF-A9FB-7FCD0B5CC5FB}" type="pres">
      <dgm:prSet presAssocID="{791FAFA6-1745-46F2-A206-B4E46EB38A27}" presName="txFour" presStyleLbl="node4" presStyleIdx="1" presStyleCnt="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E612C87E-3D04-40C0-9E6E-E08877D98EEC}" type="pres">
      <dgm:prSet presAssocID="{791FAFA6-1745-46F2-A206-B4E46EB38A27}" presName="horzFour" presStyleCnt="0"/>
      <dgm:spPr/>
    </dgm:pt>
    <dgm:pt modelId="{48609926-6912-4B3E-848A-65A8D932B4D3}" type="pres">
      <dgm:prSet presAssocID="{71E51D74-3184-4DDC-8BC5-B27867E44B76}" presName="sibSpaceThree" presStyleCnt="0"/>
      <dgm:spPr/>
    </dgm:pt>
    <dgm:pt modelId="{35D4CA45-DF82-417F-BB8D-24DA38EFE286}" type="pres">
      <dgm:prSet presAssocID="{5ADA316A-A907-42C0-9D6A-D32E39A75822}" presName="vertThree" presStyleCnt="0"/>
      <dgm:spPr/>
    </dgm:pt>
    <dgm:pt modelId="{FFCEB7CC-BD44-4735-9301-811B5307306A}" type="pres">
      <dgm:prSet presAssocID="{5ADA316A-A907-42C0-9D6A-D32E39A75822}" presName="txThree" presStyleLbl="node3" presStyleIdx="1" presStyleCnt="2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F4B63032-1EA4-4882-9FC6-97AAA75F6579}" type="pres">
      <dgm:prSet presAssocID="{5ADA316A-A907-42C0-9D6A-D32E39A75822}" presName="parTransThree" presStyleCnt="0"/>
      <dgm:spPr/>
    </dgm:pt>
    <dgm:pt modelId="{B2440CEA-4258-423B-8B4E-A1456BDD6DB8}" type="pres">
      <dgm:prSet presAssocID="{5ADA316A-A907-42C0-9D6A-D32E39A75822}" presName="horzThree" presStyleCnt="0"/>
      <dgm:spPr/>
    </dgm:pt>
    <dgm:pt modelId="{5003F4E1-C267-452A-8BD8-75B2A3131373}" type="pres">
      <dgm:prSet presAssocID="{0B08B3E5-6BE4-4AA8-A746-99E9FFA6DDD9}" presName="vertFour" presStyleCnt="0">
        <dgm:presLayoutVars>
          <dgm:chPref val="3"/>
        </dgm:presLayoutVars>
      </dgm:prSet>
      <dgm:spPr/>
    </dgm:pt>
    <dgm:pt modelId="{CB92ECF4-06FD-433C-ABD4-F6A1C55B159F}" type="pres">
      <dgm:prSet presAssocID="{0B08B3E5-6BE4-4AA8-A746-99E9FFA6DDD9}" presName="txFour" presStyleLbl="node4" presStyleIdx="2" presStyleCnt="3">
        <dgm:presLayoutVars>
          <dgm:chPref val="3"/>
        </dgm:presLayoutVars>
      </dgm:prSet>
      <dgm:spPr/>
      <dgm:t>
        <a:bodyPr/>
        <a:lstStyle/>
        <a:p>
          <a:endParaRPr lang="es-ES"/>
        </a:p>
      </dgm:t>
    </dgm:pt>
    <dgm:pt modelId="{529EAA80-9C61-4CC8-81F7-D370DD8A38EB}" type="pres">
      <dgm:prSet presAssocID="{0B08B3E5-6BE4-4AA8-A746-99E9FFA6DDD9}" presName="horzFour" presStyleCnt="0"/>
      <dgm:spPr/>
    </dgm:pt>
  </dgm:ptLst>
  <dgm:cxnLst>
    <dgm:cxn modelId="{0DF67F95-0187-4D8D-BFC1-423838D52EA5}" srcId="{E3F89567-08D7-474B-82EE-DA50A1EE549A}" destId="{B1DA264D-AC64-40CC-A4B0-64924740C780}" srcOrd="0" destOrd="0" parTransId="{4DD638F2-37A7-474F-873D-E3BB984C6791}" sibTransId="{71E51D74-3184-4DDC-8BC5-B27867E44B76}"/>
    <dgm:cxn modelId="{C90F15F9-AB22-4049-B2C4-9DE3C9EBEE2B}" type="presOf" srcId="{B1DA264D-AC64-40CC-A4B0-64924740C780}" destId="{8A8ACE4F-CAE7-4CC5-BF61-5DE59F47BF7A}" srcOrd="0" destOrd="0" presId="urn:microsoft.com/office/officeart/2005/8/layout/hierarchy4"/>
    <dgm:cxn modelId="{E5E2B9F6-2ACF-4F36-8C67-EDD412B63519}" type="presOf" srcId="{597E0F18-D16F-4859-87DE-26280DEA536A}" destId="{59AE06C1-B277-4F99-8C52-BF87471AEF30}" srcOrd="0" destOrd="0" presId="urn:microsoft.com/office/officeart/2005/8/layout/hierarchy4"/>
    <dgm:cxn modelId="{9E0D6139-C4C6-4E11-92A1-894BAED7DBDD}" type="presOf" srcId="{5ADA316A-A907-42C0-9D6A-D32E39A75822}" destId="{FFCEB7CC-BD44-4735-9301-811B5307306A}" srcOrd="0" destOrd="0" presId="urn:microsoft.com/office/officeart/2005/8/layout/hierarchy4"/>
    <dgm:cxn modelId="{A89D29FA-05F2-4640-B4FA-88548167CDF8}" srcId="{B1DA264D-AC64-40CC-A4B0-64924740C780}" destId="{791FAFA6-1745-46F2-A206-B4E46EB38A27}" srcOrd="1" destOrd="0" parTransId="{6B71AC57-7598-47F7-818B-1BD8D18A8BC6}" sibTransId="{E9D803A8-1CE6-4F27-866A-72F12B59748C}"/>
    <dgm:cxn modelId="{0F7F0533-06EC-4DE4-A46E-7B854F90CB67}" type="presOf" srcId="{0B08B3E5-6BE4-4AA8-A746-99E9FFA6DDD9}" destId="{CB92ECF4-06FD-433C-ABD4-F6A1C55B159F}" srcOrd="0" destOrd="0" presId="urn:microsoft.com/office/officeart/2005/8/layout/hierarchy4"/>
    <dgm:cxn modelId="{2ADCC8BF-F008-4CD5-8ABA-1990A26EF940}" type="presOf" srcId="{E3F89567-08D7-474B-82EE-DA50A1EE549A}" destId="{A0D35BD6-D848-43E1-906A-3599BE77ED22}" srcOrd="0" destOrd="0" presId="urn:microsoft.com/office/officeart/2005/8/layout/hierarchy4"/>
    <dgm:cxn modelId="{3ED380A8-E07A-4442-BA4C-84A2E6C5AED4}" type="presOf" srcId="{791FAFA6-1745-46F2-A206-B4E46EB38A27}" destId="{F31527A6-C029-4BEF-A9FB-7FCD0B5CC5FB}" srcOrd="0" destOrd="0" presId="urn:microsoft.com/office/officeart/2005/8/layout/hierarchy4"/>
    <dgm:cxn modelId="{216F5328-A680-4341-8E12-90B1F2D62038}" srcId="{597E0F18-D16F-4859-87DE-26280DEA536A}" destId="{E3F89567-08D7-474B-82EE-DA50A1EE549A}" srcOrd="0" destOrd="0" parTransId="{3A2405AD-FBE5-4295-8174-ADE67C20A726}" sibTransId="{3F6D0C77-02BD-4D2B-8F70-ACCB8B1B3B68}"/>
    <dgm:cxn modelId="{23B2CBB0-B75F-41CB-8943-B8CFFD86AA00}" srcId="{E3F89567-08D7-474B-82EE-DA50A1EE549A}" destId="{5ADA316A-A907-42C0-9D6A-D32E39A75822}" srcOrd="1" destOrd="0" parTransId="{10CF4077-C242-4039-BA9C-E8444140F37F}" sibTransId="{A0B1CA12-6C2D-42CC-B159-F45E22275C93}"/>
    <dgm:cxn modelId="{9F4EB153-7873-4427-AC47-C68EA634E323}" srcId="{5ADA316A-A907-42C0-9D6A-D32E39A75822}" destId="{0B08B3E5-6BE4-4AA8-A746-99E9FFA6DDD9}" srcOrd="0" destOrd="0" parTransId="{BE1EC12C-B957-4A30-949D-4D587236C5A1}" sibTransId="{982B5143-30A9-4755-8DD7-5326B5A5FC37}"/>
    <dgm:cxn modelId="{089000D1-89E2-4292-8445-6590336950B8}" srcId="{B1DA264D-AC64-40CC-A4B0-64924740C780}" destId="{E584289B-0242-48D6-8225-624E3C95B24A}" srcOrd="0" destOrd="0" parTransId="{0310A855-F48A-4B34-8F2A-B1850EEFE445}" sibTransId="{983A87FF-0314-492B-BDD3-299384A10BED}"/>
    <dgm:cxn modelId="{9E4DFB17-469B-43AB-A14C-A64AF7C38FFD}" type="presOf" srcId="{E584289B-0242-48D6-8225-624E3C95B24A}" destId="{2C954903-4A1C-4F39-99E8-D71708451420}" srcOrd="0" destOrd="0" presId="urn:microsoft.com/office/officeart/2005/8/layout/hierarchy4"/>
    <dgm:cxn modelId="{90801010-5731-4CA1-9E7D-43E28A4D358E}" srcId="{BEDE9E1C-FA4E-44FB-9D83-D3CFD4FA2B9C}" destId="{597E0F18-D16F-4859-87DE-26280DEA536A}" srcOrd="0" destOrd="0" parTransId="{60E35749-3BDE-445A-82A5-D6CF341FCBC9}" sibTransId="{9098946F-9019-4365-9D8D-24850FD4E5CB}"/>
    <dgm:cxn modelId="{B56F0B35-9CDA-4171-9359-D6EB61001C21}" type="presOf" srcId="{BEDE9E1C-FA4E-44FB-9D83-D3CFD4FA2B9C}" destId="{B10987D5-E694-444E-B36A-AC89D628A6E1}" srcOrd="0" destOrd="0" presId="urn:microsoft.com/office/officeart/2005/8/layout/hierarchy4"/>
    <dgm:cxn modelId="{C971E91A-06B6-4AE4-B8F7-EAB444167EE3}" type="presParOf" srcId="{B10987D5-E694-444E-B36A-AC89D628A6E1}" destId="{BB787CDB-B5F1-4407-8103-E8A597CCECE5}" srcOrd="0" destOrd="0" presId="urn:microsoft.com/office/officeart/2005/8/layout/hierarchy4"/>
    <dgm:cxn modelId="{169DC4CD-3A2C-446D-9234-B0B14EA6A8D8}" type="presParOf" srcId="{BB787CDB-B5F1-4407-8103-E8A597CCECE5}" destId="{59AE06C1-B277-4F99-8C52-BF87471AEF30}" srcOrd="0" destOrd="0" presId="urn:microsoft.com/office/officeart/2005/8/layout/hierarchy4"/>
    <dgm:cxn modelId="{5CD8A748-68DF-4FC0-B4AB-3FA7EDD34314}" type="presParOf" srcId="{BB787CDB-B5F1-4407-8103-E8A597CCECE5}" destId="{E8A7DEB2-ECB8-4CFB-9B2D-7E1CDFB1A38B}" srcOrd="1" destOrd="0" presId="urn:microsoft.com/office/officeart/2005/8/layout/hierarchy4"/>
    <dgm:cxn modelId="{130D342C-1FCD-4432-9C49-D760FF41F392}" type="presParOf" srcId="{BB787CDB-B5F1-4407-8103-E8A597CCECE5}" destId="{0A6A50E4-4826-4F52-8C94-BC86E5434767}" srcOrd="2" destOrd="0" presId="urn:microsoft.com/office/officeart/2005/8/layout/hierarchy4"/>
    <dgm:cxn modelId="{C0A17E7E-A947-441F-92BF-AA5FE87A5CCC}" type="presParOf" srcId="{0A6A50E4-4826-4F52-8C94-BC86E5434767}" destId="{14819DAF-A855-4D20-A486-931127920BC9}" srcOrd="0" destOrd="0" presId="urn:microsoft.com/office/officeart/2005/8/layout/hierarchy4"/>
    <dgm:cxn modelId="{F06922F5-0218-4055-84D2-CCCE0986124A}" type="presParOf" srcId="{14819DAF-A855-4D20-A486-931127920BC9}" destId="{A0D35BD6-D848-43E1-906A-3599BE77ED22}" srcOrd="0" destOrd="0" presId="urn:microsoft.com/office/officeart/2005/8/layout/hierarchy4"/>
    <dgm:cxn modelId="{A91808AC-9EAC-4922-800E-83962780FBE5}" type="presParOf" srcId="{14819DAF-A855-4D20-A486-931127920BC9}" destId="{7063FD80-4388-4F2A-87B4-286759119F24}" srcOrd="1" destOrd="0" presId="urn:microsoft.com/office/officeart/2005/8/layout/hierarchy4"/>
    <dgm:cxn modelId="{DB518685-6386-45BD-943E-BED0F068BFB0}" type="presParOf" srcId="{14819DAF-A855-4D20-A486-931127920BC9}" destId="{B0E1D6B1-B54F-40B7-91FF-F03866EE1402}" srcOrd="2" destOrd="0" presId="urn:microsoft.com/office/officeart/2005/8/layout/hierarchy4"/>
    <dgm:cxn modelId="{B67BD836-CE5C-4711-BD39-4F490AD46A78}" type="presParOf" srcId="{B0E1D6B1-B54F-40B7-91FF-F03866EE1402}" destId="{7369E6F6-88E7-43A8-8D97-D9D1CA202C57}" srcOrd="0" destOrd="0" presId="urn:microsoft.com/office/officeart/2005/8/layout/hierarchy4"/>
    <dgm:cxn modelId="{324E906B-2843-432D-8422-9DEAA7FD06FD}" type="presParOf" srcId="{7369E6F6-88E7-43A8-8D97-D9D1CA202C57}" destId="{8A8ACE4F-CAE7-4CC5-BF61-5DE59F47BF7A}" srcOrd="0" destOrd="0" presId="urn:microsoft.com/office/officeart/2005/8/layout/hierarchy4"/>
    <dgm:cxn modelId="{BFD2CAAD-0657-4AD2-A107-D7E3370ECDAE}" type="presParOf" srcId="{7369E6F6-88E7-43A8-8D97-D9D1CA202C57}" destId="{9ACBC082-7C11-4FFE-A569-09FDF916D569}" srcOrd="1" destOrd="0" presId="urn:microsoft.com/office/officeart/2005/8/layout/hierarchy4"/>
    <dgm:cxn modelId="{4BDEE5D5-5631-4D9F-B48E-423A074F406B}" type="presParOf" srcId="{7369E6F6-88E7-43A8-8D97-D9D1CA202C57}" destId="{BC4A95A7-4D3B-4FDD-805E-6EF50738D3DD}" srcOrd="2" destOrd="0" presId="urn:microsoft.com/office/officeart/2005/8/layout/hierarchy4"/>
    <dgm:cxn modelId="{D1B37227-86DA-453B-B0BF-B2820FAC9CF1}" type="presParOf" srcId="{BC4A95A7-4D3B-4FDD-805E-6EF50738D3DD}" destId="{5A829459-BAD1-4C81-B239-8BC270ECBA9B}" srcOrd="0" destOrd="0" presId="urn:microsoft.com/office/officeart/2005/8/layout/hierarchy4"/>
    <dgm:cxn modelId="{CE93A380-967F-4DF0-BB28-E59DCF9C1B88}" type="presParOf" srcId="{5A829459-BAD1-4C81-B239-8BC270ECBA9B}" destId="{2C954903-4A1C-4F39-99E8-D71708451420}" srcOrd="0" destOrd="0" presId="urn:microsoft.com/office/officeart/2005/8/layout/hierarchy4"/>
    <dgm:cxn modelId="{22C79AC0-B5F9-4938-97C8-F75C35AB4D7F}" type="presParOf" srcId="{5A829459-BAD1-4C81-B239-8BC270ECBA9B}" destId="{1EBB8ADE-9B2F-419C-80EB-E4FD2541FABB}" srcOrd="1" destOrd="0" presId="urn:microsoft.com/office/officeart/2005/8/layout/hierarchy4"/>
    <dgm:cxn modelId="{6474D27F-0E5C-41B3-A574-257D09039425}" type="presParOf" srcId="{BC4A95A7-4D3B-4FDD-805E-6EF50738D3DD}" destId="{246C1D2B-7881-45F3-9D53-FCE5F684B302}" srcOrd="1" destOrd="0" presId="urn:microsoft.com/office/officeart/2005/8/layout/hierarchy4"/>
    <dgm:cxn modelId="{4A2217DB-6DA7-47C5-8B57-3939CEE5FAF1}" type="presParOf" srcId="{BC4A95A7-4D3B-4FDD-805E-6EF50738D3DD}" destId="{699DA7B5-58D9-44FB-9300-D6399B26B5AA}" srcOrd="2" destOrd="0" presId="urn:microsoft.com/office/officeart/2005/8/layout/hierarchy4"/>
    <dgm:cxn modelId="{84367F10-44C6-4525-AD96-8C305AA19F34}" type="presParOf" srcId="{699DA7B5-58D9-44FB-9300-D6399B26B5AA}" destId="{F31527A6-C029-4BEF-A9FB-7FCD0B5CC5FB}" srcOrd="0" destOrd="0" presId="urn:microsoft.com/office/officeart/2005/8/layout/hierarchy4"/>
    <dgm:cxn modelId="{6DB1483D-EA9A-4260-9EE2-8BA31B02518E}" type="presParOf" srcId="{699DA7B5-58D9-44FB-9300-D6399B26B5AA}" destId="{E612C87E-3D04-40C0-9E6E-E08877D98EEC}" srcOrd="1" destOrd="0" presId="urn:microsoft.com/office/officeart/2005/8/layout/hierarchy4"/>
    <dgm:cxn modelId="{D05359DA-9985-43DD-A078-89612A4D2C3D}" type="presParOf" srcId="{B0E1D6B1-B54F-40B7-91FF-F03866EE1402}" destId="{48609926-6912-4B3E-848A-65A8D932B4D3}" srcOrd="1" destOrd="0" presId="urn:microsoft.com/office/officeart/2005/8/layout/hierarchy4"/>
    <dgm:cxn modelId="{92705EFD-BC59-4F8E-9756-C693FEF0FFF7}" type="presParOf" srcId="{B0E1D6B1-B54F-40B7-91FF-F03866EE1402}" destId="{35D4CA45-DF82-417F-BB8D-24DA38EFE286}" srcOrd="2" destOrd="0" presId="urn:microsoft.com/office/officeart/2005/8/layout/hierarchy4"/>
    <dgm:cxn modelId="{006846A2-3BE1-4429-83C2-BF45577520C6}" type="presParOf" srcId="{35D4CA45-DF82-417F-BB8D-24DA38EFE286}" destId="{FFCEB7CC-BD44-4735-9301-811B5307306A}" srcOrd="0" destOrd="0" presId="urn:microsoft.com/office/officeart/2005/8/layout/hierarchy4"/>
    <dgm:cxn modelId="{ABAD020A-F1A8-47E5-B87C-C6E9C07E361B}" type="presParOf" srcId="{35D4CA45-DF82-417F-BB8D-24DA38EFE286}" destId="{F4B63032-1EA4-4882-9FC6-97AAA75F6579}" srcOrd="1" destOrd="0" presId="urn:microsoft.com/office/officeart/2005/8/layout/hierarchy4"/>
    <dgm:cxn modelId="{76453B81-3170-4140-9D76-6AC8718BF8B1}" type="presParOf" srcId="{35D4CA45-DF82-417F-BB8D-24DA38EFE286}" destId="{B2440CEA-4258-423B-8B4E-A1456BDD6DB8}" srcOrd="2" destOrd="0" presId="urn:microsoft.com/office/officeart/2005/8/layout/hierarchy4"/>
    <dgm:cxn modelId="{7A87D34E-F870-4DDE-94C6-CBA5422A1B94}" type="presParOf" srcId="{B2440CEA-4258-423B-8B4E-A1456BDD6DB8}" destId="{5003F4E1-C267-452A-8BD8-75B2A3131373}" srcOrd="0" destOrd="0" presId="urn:microsoft.com/office/officeart/2005/8/layout/hierarchy4"/>
    <dgm:cxn modelId="{EE88AD7A-A752-4A8B-8FAB-D9DD797039C7}" type="presParOf" srcId="{5003F4E1-C267-452A-8BD8-75B2A3131373}" destId="{CB92ECF4-06FD-433C-ABD4-F6A1C55B159F}" srcOrd="0" destOrd="0" presId="urn:microsoft.com/office/officeart/2005/8/layout/hierarchy4"/>
    <dgm:cxn modelId="{D797EA59-AABB-44AE-9380-7525F5104FEA}" type="presParOf" srcId="{5003F4E1-C267-452A-8BD8-75B2A3131373}" destId="{529EAA80-9C61-4CC8-81F7-D370DD8A38EB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AE06C1-B277-4F99-8C52-BF87471AEF30}">
      <dsp:nvSpPr>
        <dsp:cNvPr id="0" name=""/>
        <dsp:cNvSpPr/>
      </dsp:nvSpPr>
      <dsp:spPr>
        <a:xfrm>
          <a:off x="2851" y="656"/>
          <a:ext cx="6090296" cy="9554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1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1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4100" kern="1200" smtClean="0"/>
            <a:t>Adaptación</a:t>
          </a:r>
          <a:endParaRPr lang="es-ES" sz="4100" kern="1200" dirty="0"/>
        </a:p>
      </dsp:txBody>
      <dsp:txXfrm>
        <a:off x="30836" y="28641"/>
        <a:ext cx="6034326" cy="899506"/>
      </dsp:txXfrm>
    </dsp:sp>
    <dsp:sp modelId="{A0D35BD6-D848-43E1-906A-3599BE77ED22}">
      <dsp:nvSpPr>
        <dsp:cNvPr id="0" name=""/>
        <dsp:cNvSpPr/>
      </dsp:nvSpPr>
      <dsp:spPr>
        <a:xfrm>
          <a:off x="2851" y="1036393"/>
          <a:ext cx="6090296" cy="9554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3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3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lvl="0" algn="ctr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4100" kern="1200" dirty="0" smtClean="0"/>
            <a:t>Planificación</a:t>
          </a:r>
          <a:endParaRPr lang="es-ES" sz="4100" kern="1200" dirty="0"/>
        </a:p>
      </dsp:txBody>
      <dsp:txXfrm>
        <a:off x="30836" y="1064378"/>
        <a:ext cx="6034326" cy="899506"/>
      </dsp:txXfrm>
    </dsp:sp>
    <dsp:sp modelId="{8A8ACE4F-CAE7-4CC5-BF61-5DE59F47BF7A}">
      <dsp:nvSpPr>
        <dsp:cNvPr id="0" name=""/>
        <dsp:cNvSpPr/>
      </dsp:nvSpPr>
      <dsp:spPr>
        <a:xfrm>
          <a:off x="2851" y="2072130"/>
          <a:ext cx="4018442" cy="9554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4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500" kern="1200" dirty="0" smtClean="0"/>
            <a:t>Razonamiento</a:t>
          </a:r>
          <a:endParaRPr lang="es-ES" sz="2500" kern="1200" dirty="0"/>
        </a:p>
      </dsp:txBody>
      <dsp:txXfrm>
        <a:off x="30836" y="2100115"/>
        <a:ext cx="3962472" cy="899506"/>
      </dsp:txXfrm>
    </dsp:sp>
    <dsp:sp modelId="{2C954903-4A1C-4F39-99E8-D71708451420}">
      <dsp:nvSpPr>
        <dsp:cNvPr id="0" name=""/>
        <dsp:cNvSpPr/>
      </dsp:nvSpPr>
      <dsp:spPr>
        <a:xfrm>
          <a:off x="2851" y="3107866"/>
          <a:ext cx="1988343" cy="9554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5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5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dirty="0" smtClean="0"/>
            <a:t>Percepción</a:t>
          </a:r>
          <a:endParaRPr lang="es-ES" sz="2300" kern="1200" dirty="0"/>
        </a:p>
      </dsp:txBody>
      <dsp:txXfrm>
        <a:off x="30836" y="3135851"/>
        <a:ext cx="1932373" cy="899506"/>
      </dsp:txXfrm>
    </dsp:sp>
    <dsp:sp modelId="{F31527A6-C029-4BEF-A9FB-7FCD0B5CC5FB}">
      <dsp:nvSpPr>
        <dsp:cNvPr id="0" name=""/>
        <dsp:cNvSpPr/>
      </dsp:nvSpPr>
      <dsp:spPr>
        <a:xfrm>
          <a:off x="2032950" y="3107866"/>
          <a:ext cx="1988343" cy="9554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5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5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dirty="0" smtClean="0"/>
            <a:t>Acción</a:t>
          </a:r>
          <a:endParaRPr lang="es-ES" sz="2300" kern="1200" dirty="0"/>
        </a:p>
      </dsp:txBody>
      <dsp:txXfrm>
        <a:off x="2060935" y="3135851"/>
        <a:ext cx="1932373" cy="899506"/>
      </dsp:txXfrm>
    </dsp:sp>
    <dsp:sp modelId="{FFCEB7CC-BD44-4735-9301-811B5307306A}">
      <dsp:nvSpPr>
        <dsp:cNvPr id="0" name=""/>
        <dsp:cNvSpPr/>
      </dsp:nvSpPr>
      <dsp:spPr>
        <a:xfrm>
          <a:off x="4104804" y="2072130"/>
          <a:ext cx="1988343" cy="9554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4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4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95250" tIns="95250" rIns="95250" bIns="95250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500" kern="1200" dirty="0" smtClean="0"/>
            <a:t>Modelo Simbólico</a:t>
          </a:r>
          <a:endParaRPr lang="es-ES" sz="2500" kern="1200" dirty="0"/>
        </a:p>
      </dsp:txBody>
      <dsp:txXfrm>
        <a:off x="4132789" y="2100115"/>
        <a:ext cx="1932373" cy="899506"/>
      </dsp:txXfrm>
    </dsp:sp>
    <dsp:sp modelId="{CB92ECF4-06FD-433C-ABD4-F6A1C55B159F}">
      <dsp:nvSpPr>
        <dsp:cNvPr id="0" name=""/>
        <dsp:cNvSpPr/>
      </dsp:nvSpPr>
      <dsp:spPr>
        <a:xfrm>
          <a:off x="4104804" y="3107866"/>
          <a:ext cx="1988343" cy="955476"/>
        </a:xfrm>
        <a:prstGeom prst="roundRect">
          <a:avLst>
            <a:gd name="adj" fmla="val 10000"/>
          </a:avLst>
        </a:prstGeom>
        <a:blipFill rotWithShape="0">
          <a:blip xmlns:r="http://schemas.openxmlformats.org/officeDocument/2006/relationships" r:embed="rId1">
            <a:duotone>
              <a:schemeClr val="accent5">
                <a:hueOff val="0"/>
                <a:satOff val="0"/>
                <a:lumOff val="0"/>
                <a:alphaOff val="0"/>
                <a:tint val="98000"/>
                <a:lumMod val="102000"/>
              </a:schemeClr>
              <a:schemeClr val="accent5">
                <a:hueOff val="0"/>
                <a:satOff val="0"/>
                <a:lumOff val="0"/>
                <a:alphaOff val="0"/>
                <a:shade val="98000"/>
                <a:lumMod val="98000"/>
              </a:schemeClr>
            </a:duotone>
          </a:blip>
          <a:tile tx="0" ty="0" sx="100000" sy="100000" flip="none" algn="tl"/>
        </a:blipFill>
        <a:ln>
          <a:noFill/>
        </a:ln>
        <a:effectLst>
          <a:innerShdw blurRad="63500" dist="25400" dir="13500000">
            <a:srgbClr val="000000">
              <a:alpha val="7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2300" kern="1200" dirty="0" smtClean="0"/>
            <a:t>Modelo Real</a:t>
          </a:r>
          <a:endParaRPr lang="es-ES" sz="2300" kern="1200" dirty="0"/>
        </a:p>
      </dsp:txBody>
      <dsp:txXfrm>
        <a:off x="4132789" y="3135851"/>
        <a:ext cx="1932373" cy="8995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png>
</file>

<file path=ppt/media/image2.jpeg>
</file>

<file path=ppt/media/image20.jpeg>
</file>

<file path=ppt/media/image21.jpeg>
</file>

<file path=ppt/media/image2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4FFB79-075C-4F92-BC9D-163E02DFC611}" type="datetimeFigureOut">
              <a:rPr lang="es-ES" smtClean="0"/>
              <a:t>28/04/2016</a:t>
            </a:fld>
            <a:endParaRPr lang="es-ES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30919C-5E6B-4B77-BB1B-DDEAB2BF700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733967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45CBB40-88C9-1E4E-824A-FE0CD227B1C1}" type="slidenum">
              <a:rPr lang="es-ES"/>
              <a:pPr/>
              <a:t>3</a:t>
            </a:fld>
            <a:endParaRPr lang="es-ES"/>
          </a:p>
        </p:txBody>
      </p:sp>
      <p:sp>
        <p:nvSpPr>
          <p:cNvPr id="3788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89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12389327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E2D34DE0-CD65-5A45-A57D-8733C372E5D0}" type="slidenum">
              <a:rPr lang="es-ES"/>
              <a:pPr/>
              <a:t>13</a:t>
            </a:fld>
            <a:endParaRPr lang="es-ES"/>
          </a:p>
        </p:txBody>
      </p:sp>
      <p:sp>
        <p:nvSpPr>
          <p:cNvPr id="45057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5058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5628333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180F33B1-065B-BE47-ABFE-4E21C9993938}" type="slidenum">
              <a:rPr lang="es-ES"/>
              <a:pPr/>
              <a:t>14</a:t>
            </a:fld>
            <a:endParaRPr lang="es-ES"/>
          </a:p>
        </p:txBody>
      </p:sp>
      <p:sp>
        <p:nvSpPr>
          <p:cNvPr id="4608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608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432696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8AF61A62-DB17-AB45-8669-955C3D3B6500}" type="slidenum">
              <a:rPr lang="es-ES"/>
              <a:pPr/>
              <a:t>18</a:t>
            </a:fld>
            <a:endParaRPr lang="es-ES"/>
          </a:p>
        </p:txBody>
      </p:sp>
      <p:sp>
        <p:nvSpPr>
          <p:cNvPr id="4198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98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1"/>
            <a:ext cx="5486976" cy="4037751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289363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7FFCD620-9954-8A48-A70B-D586F5FC0304}" type="slidenum">
              <a:rPr lang="es-ES"/>
              <a:pPr/>
              <a:t>20</a:t>
            </a:fld>
            <a:endParaRPr lang="es-ES"/>
          </a:p>
        </p:txBody>
      </p:sp>
      <p:sp>
        <p:nvSpPr>
          <p:cNvPr id="5222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222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3447977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45CBDB76-02FE-5240-9A82-9AFC8E3C8D39}" type="slidenum">
              <a:rPr lang="es-ES"/>
              <a:pPr/>
              <a:t>4</a:t>
            </a:fld>
            <a:endParaRPr lang="es-ES"/>
          </a:p>
        </p:txBody>
      </p:sp>
      <p:sp>
        <p:nvSpPr>
          <p:cNvPr id="3891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91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5106999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A939B5E-DA6C-2E44-B9A2-4345B9D739E8}" type="slidenum">
              <a:rPr lang="es-ES"/>
              <a:pPr/>
              <a:t>5</a:t>
            </a:fld>
            <a:endParaRPr lang="es-ES"/>
          </a:p>
        </p:txBody>
      </p:sp>
      <p:sp>
        <p:nvSpPr>
          <p:cNvPr id="4710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710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63408662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A201355-5338-DE43-89B8-AB7548B45EC5}" type="slidenum">
              <a:rPr lang="es-ES"/>
              <a:pPr/>
              <a:t>6</a:t>
            </a:fld>
            <a:endParaRPr lang="es-ES"/>
          </a:p>
        </p:txBody>
      </p:sp>
      <p:sp>
        <p:nvSpPr>
          <p:cNvPr id="4812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6027397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A201355-5338-DE43-89B8-AB7548B45EC5}" type="slidenum">
              <a:rPr lang="es-ES"/>
              <a:pPr/>
              <a:t>7</a:t>
            </a:fld>
            <a:endParaRPr lang="es-ES"/>
          </a:p>
        </p:txBody>
      </p:sp>
      <p:sp>
        <p:nvSpPr>
          <p:cNvPr id="4812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507697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A6E816C7-BF15-E343-B440-EF706F2AEC62}" type="slidenum">
              <a:rPr lang="es-ES"/>
              <a:pPr/>
              <a:t>8</a:t>
            </a:fld>
            <a:endParaRPr lang="es-ES"/>
          </a:p>
        </p:txBody>
      </p:sp>
      <p:sp>
        <p:nvSpPr>
          <p:cNvPr id="36865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6866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0780800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CCB0BA74-2854-8244-B2BF-E0D3F4496FD1}" type="slidenum">
              <a:rPr lang="es-ES"/>
              <a:pPr/>
              <a:t>10</a:t>
            </a:fld>
            <a:endParaRPr lang="es-ES"/>
          </a:p>
        </p:txBody>
      </p:sp>
      <p:sp>
        <p:nvSpPr>
          <p:cNvPr id="40961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0962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71382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6DDA48F5-466A-024C-BFA2-01C28D8F8232}" type="slidenum">
              <a:rPr lang="es-ES"/>
              <a:pPr/>
              <a:t>11</a:t>
            </a:fld>
            <a:endParaRPr lang="es-ES"/>
          </a:p>
        </p:txBody>
      </p:sp>
      <p:sp>
        <p:nvSpPr>
          <p:cNvPr id="43009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3010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3101003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Grp="1" noChangeArrowheads="1"/>
          </p:cNvSpPr>
          <p:nvPr>
            <p:ph type="sldNum"/>
          </p:nvPr>
        </p:nvSpPr>
        <p:spPr>
          <a:ln/>
        </p:spPr>
        <p:txBody>
          <a:bodyPr/>
          <a:lstStyle/>
          <a:p>
            <a:fld id="{218C5D9B-827C-6C49-B785-9F541A8811FB}" type="slidenum">
              <a:rPr lang="es-ES"/>
              <a:pPr/>
              <a:t>12</a:t>
            </a:fld>
            <a:endParaRPr lang="es-ES"/>
          </a:p>
        </p:txBody>
      </p:sp>
      <p:sp>
        <p:nvSpPr>
          <p:cNvPr id="44033" name="Text Box 1"/>
          <p:cNvSpPr txBox="1">
            <a:spLocks noGrp="1" noRot="1" noChangeAspect="1" noChangeArrowheads="1"/>
          </p:cNvSpPr>
          <p:nvPr>
            <p:ph type="sldImg"/>
          </p:nvPr>
        </p:nvSpPr>
        <p:spPr bwMode="auto">
          <a:xfrm>
            <a:off x="382588" y="695325"/>
            <a:ext cx="6091237" cy="3427413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4034" name="Text Box 2"/>
          <p:cNvSpPr txBox="1">
            <a:spLocks noGrp="1" noChangeArrowheads="1"/>
          </p:cNvSpPr>
          <p:nvPr>
            <p:ph type="body" idx="1"/>
          </p:nvPr>
        </p:nvSpPr>
        <p:spPr bwMode="auto">
          <a:xfrm>
            <a:off x="685512" y="4343230"/>
            <a:ext cx="5486976" cy="4115139"/>
          </a:xfrm>
          <a:prstGeom prst="rect">
            <a:avLst/>
          </a:prstGeom>
          <a:noFill/>
          <a:ln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405577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552033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53245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358032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612153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8246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346233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649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25296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5013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248569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49244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9438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27179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31383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4/28/2016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04722B40-84BF-4412-B94D-EEB1B985890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7367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  <p:sldLayoutId id="2147483700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gar.eecs.ucf.edu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jpe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ES" dirty="0" smtClean="0"/>
              <a:t>IA y Video Juegos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ES" dirty="0" smtClean="0"/>
              <a:t>Luis Peña (@</a:t>
            </a:r>
            <a:r>
              <a:rPr lang="es-ES" dirty="0" err="1" smtClean="0"/>
              <a:t>lurtisrules</a:t>
            </a:r>
            <a:r>
              <a:rPr lang="es-ES" dirty="0" smtClean="0"/>
              <a:t>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497337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5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Técnicas. Donde se aplica.</a:t>
            </a:r>
            <a:endParaRPr lang="es-ES" dirty="0"/>
          </a:p>
        </p:txBody>
      </p:sp>
      <p:sp>
        <p:nvSpPr>
          <p:cNvPr id="1638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989814" y="1828799"/>
            <a:ext cx="6482827" cy="3722983"/>
          </a:xfrm>
        </p:spPr>
        <p:txBody>
          <a:bodyPr>
            <a:normAutofit/>
          </a:bodyPr>
          <a:lstStyle/>
          <a:p>
            <a:r>
              <a:rPr lang="es-ES" dirty="0" smtClean="0"/>
              <a:t>Modelado del juego: creación de contenidos.</a:t>
            </a:r>
          </a:p>
          <a:p>
            <a:r>
              <a:rPr lang="es-ES" dirty="0" smtClean="0"/>
              <a:t>Modelado del jugador: adaptación de la dificultad, tramas</a:t>
            </a:r>
            <a:r>
              <a:rPr lang="es-ES" dirty="0" smtClean="0"/>
              <a:t>...</a:t>
            </a:r>
          </a:p>
          <a:p>
            <a:r>
              <a:rPr lang="es-ES" dirty="0"/>
              <a:t>Modelado de los personajes: control de enemigos, entorno, etc.</a:t>
            </a:r>
          </a:p>
          <a:p>
            <a:endParaRPr lang="es-ES" dirty="0"/>
          </a:p>
        </p:txBody>
      </p:sp>
      <p:pic>
        <p:nvPicPr>
          <p:cNvPr id="16387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796640" y="2786693"/>
            <a:ext cx="1728000" cy="129613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16388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956480" y="4428465"/>
            <a:ext cx="2090880" cy="1123318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16389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472641" y="1559686"/>
            <a:ext cx="1235520" cy="890013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10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0528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3" name="Rectangle 1"/>
          <p:cNvSpPr>
            <a:spLocks noGrp="1" noChangeArrowheads="1"/>
          </p:cNvSpPr>
          <p:nvPr>
            <p:ph type="title"/>
          </p:nvPr>
        </p:nvSpPr>
        <p:spPr>
          <a:xfrm>
            <a:off x="2275680" y="259228"/>
            <a:ext cx="8228160" cy="1144921"/>
          </a:xfrm>
          <a:ln/>
        </p:spPr>
        <p:txBody>
          <a:bodyPr vert="horz" lIns="91440" tIns="35203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Técnicas. Movimiento.</a:t>
            </a:r>
          </a:p>
        </p:txBody>
      </p:sp>
      <p:sp>
        <p:nvSpPr>
          <p:cNvPr id="1843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82804" y="2243579"/>
            <a:ext cx="7196102" cy="3928622"/>
          </a:xfrm>
          <a:ln/>
        </p:spPr>
        <p:txBody>
          <a:bodyPr vert="horz" lIns="91440" tIns="19201" rIns="91440" bIns="45720" rtlCol="0" anchor="ctr">
            <a:normAutofit fontScale="92500"/>
          </a:bodyPr>
          <a:lstStyle/>
          <a:p>
            <a:pPr marL="550800" indent="-519848">
              <a:buSzPct val="7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s-ES" sz="2400" b="1" dirty="0">
                <a:solidFill>
                  <a:srgbClr val="FF9E40"/>
                </a:solidFill>
              </a:rPr>
              <a:t>Pathfinding A*</a:t>
            </a:r>
            <a:r>
              <a:rPr lang="es-ES" sz="2400" dirty="0">
                <a:solidFill>
                  <a:srgbClr val="FF9E40"/>
                </a:solidFill>
              </a:rPr>
              <a:t>:</a:t>
            </a:r>
            <a:r>
              <a:rPr lang="es-ES" sz="2400" dirty="0"/>
              <a:t> Común en casi todos los juegos.</a:t>
            </a:r>
          </a:p>
          <a:p>
            <a:pPr marL="550800" indent="-519848">
              <a:buSzPct val="7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s-ES" sz="2400" dirty="0"/>
              <a:t>Dead Reckoning: Predicción de posición de objetivos. Típico en FPS.</a:t>
            </a:r>
          </a:p>
          <a:p>
            <a:pPr marL="550800" indent="-519848">
              <a:buSzPct val="7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s-ES" sz="2400" dirty="0"/>
              <a:t>Flocking: Movimiento en grupo. Simular manadas de animales de modo sencillo.</a:t>
            </a:r>
          </a:p>
          <a:p>
            <a:pPr marL="550800" indent="-519848">
              <a:buSzPct val="7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s-ES" sz="2400" dirty="0"/>
              <a:t>Formations: Movimiento cohesionado de grupos. Tactical Games.</a:t>
            </a:r>
          </a:p>
          <a:p>
            <a:pPr marL="550800" indent="-519848">
              <a:buSzPct val="75000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s-ES" sz="2400" dirty="0"/>
              <a:t>Obstacle Avoidance: Evitar objetos o enemigos móviles o fijos. FPS, Racing Games. </a:t>
            </a:r>
          </a:p>
        </p:txBody>
      </p:sp>
      <p:pic>
        <p:nvPicPr>
          <p:cNvPr id="5" name="Imagen 4" descr="pathfinding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5262" y="2994039"/>
            <a:ext cx="3024934" cy="20574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11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1142763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1"/>
          <p:cNvSpPr>
            <a:spLocks noGrp="1" noChangeArrowheads="1"/>
          </p:cNvSpPr>
          <p:nvPr>
            <p:ph type="title"/>
          </p:nvPr>
        </p:nvSpPr>
        <p:spPr>
          <a:xfrm>
            <a:off x="2275680" y="259228"/>
            <a:ext cx="8228160" cy="1144921"/>
          </a:xfrm>
          <a:ln/>
        </p:spPr>
        <p:txBody>
          <a:bodyPr vert="horz" lIns="91440" tIns="35203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Técnicas. Análisis.</a:t>
            </a:r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31975" y="2064469"/>
            <a:ext cx="7620209" cy="4066255"/>
          </a:xfrm>
          <a:ln/>
        </p:spPr>
        <p:txBody>
          <a:bodyPr vert="horz" lIns="91440" tIns="20802" rIns="91440" bIns="45720" rtlCol="0" anchor="ctr">
            <a:normAutofit/>
          </a:bodyPr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s-ES" sz="2400" dirty="0"/>
              <a:t>Influence Mapping: Acciones o valores resultantes del rango de acción de un elemento. Strategy Games.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s-ES" sz="2400" dirty="0">
                <a:solidFill>
                  <a:srgbClr val="FFC000"/>
                </a:solidFill>
              </a:rPr>
              <a:t>Terrain Analysis</a:t>
            </a:r>
            <a:r>
              <a:rPr lang="es-ES" sz="2400" dirty="0"/>
              <a:t>: Inferencia derivada del tipo de terreno y su configuración. Apoyo a movimiento o decisión estratégica</a:t>
            </a:r>
            <a:r>
              <a:rPr lang="es-ES" sz="2400" dirty="0"/>
              <a:t>.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s-ES" sz="2400" dirty="0">
                <a:solidFill>
                  <a:srgbClr val="FFC000"/>
                </a:solidFill>
              </a:rPr>
              <a:t>Smart </a:t>
            </a:r>
            <a:r>
              <a:rPr lang="es-ES" sz="2400" dirty="0" err="1">
                <a:solidFill>
                  <a:srgbClr val="FFC000"/>
                </a:solidFill>
              </a:rPr>
              <a:t>Objects</a:t>
            </a:r>
            <a:r>
              <a:rPr lang="es-ES" sz="2400" dirty="0"/>
              <a:t>: Los objetos presentados en ele entorno proporcionan información que ayuda en los procesos de decisión.</a:t>
            </a:r>
            <a:endParaRPr lang="es-ES" sz="2400" dirty="0"/>
          </a:p>
        </p:txBody>
      </p:sp>
      <p:pic>
        <p:nvPicPr>
          <p:cNvPr id="19459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752184" y="1052737"/>
            <a:ext cx="2237760" cy="1633131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19460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688288" y="2729500"/>
            <a:ext cx="1641600" cy="164177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1026" name="Picture 2" descr="http://www.cs.northwestern.edu/~forbus/c95-gd/lectures/The_Sims_Under_the_Hood_files/v3_slide0089_image024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17736" y="4598672"/>
            <a:ext cx="2852251" cy="1782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12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411892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1"/>
          <p:cNvSpPr>
            <a:spLocks noGrp="1" noChangeArrowheads="1"/>
          </p:cNvSpPr>
          <p:nvPr>
            <p:ph type="title"/>
          </p:nvPr>
        </p:nvSpPr>
        <p:spPr>
          <a:xfrm>
            <a:off x="2275680" y="259228"/>
            <a:ext cx="8228160" cy="1144921"/>
          </a:xfrm>
          <a:ln/>
        </p:spPr>
        <p:txBody>
          <a:bodyPr vert="horz" lIns="91440" tIns="35203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Técnicas. Arquitecturas.</a:t>
            </a:r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82804" y="1960775"/>
            <a:ext cx="9927276" cy="4089302"/>
          </a:xfrm>
          <a:ln/>
        </p:spPr>
        <p:txBody>
          <a:bodyPr vert="horz" lIns="91440" tIns="22401" rIns="91440" bIns="45720" rtlCol="0" anchor="ctr">
            <a:normAutofit/>
          </a:bodyPr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/>
              <a:t>Command Hierachy: Niveles de decisión asociados a distintos agentes. RTS, TBS. 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/>
              <a:t>Level of Detail: Diferente tiempo de análisis para distintos elementos visibles o invisibles del entorno. Strategy Games, RPG, Simuladores.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/>
              <a:t>Scripting: Desacoplar contendidos a módulos exteriores editables. Casi todos los juegos modernos.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Behaviour Trees</a:t>
            </a:r>
            <a:r>
              <a:rPr lang="es-ES" sz="25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: </a:t>
            </a:r>
            <a:r>
              <a:rPr lang="es-ES" sz="2500" dirty="0"/>
              <a:t>División del comportamiento en capas. 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13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8967787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"/>
          <p:cNvSpPr>
            <a:spLocks noGrp="1" noChangeArrowheads="1"/>
          </p:cNvSpPr>
          <p:nvPr>
            <p:ph type="title"/>
          </p:nvPr>
        </p:nvSpPr>
        <p:spPr>
          <a:xfrm>
            <a:off x="2177760" y="324034"/>
            <a:ext cx="8228160" cy="1144920"/>
          </a:xfrm>
          <a:ln/>
        </p:spPr>
        <p:txBody>
          <a:bodyPr vert="horz" lIns="91440" tIns="32002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3600" dirty="0"/>
              <a:t>Técnicas. Algoritmos de Decisión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443060" y="1962180"/>
            <a:ext cx="9814154" cy="4444307"/>
          </a:xfrm>
          <a:ln/>
        </p:spPr>
        <p:txBody>
          <a:bodyPr vert="horz" lIns="91440" tIns="16001" rIns="91440" bIns="45720" rtlCol="0" anchor="ctr">
            <a:normAutofit/>
          </a:bodyPr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>
                <a:solidFill>
                  <a:srgbClr val="FF9E40"/>
                </a:solidFill>
              </a:rPr>
              <a:t>FSM:</a:t>
            </a:r>
            <a:r>
              <a:rPr lang="es-ES" dirty="0"/>
              <a:t> Mecanismo más utilizado. Simple, pero poco adaptable. Casi todos los juegos.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Decision Trees: Formación de personajes en base a entrenamiento. </a:t>
            </a:r>
            <a:r>
              <a:rPr lang="es-ES" i="1" dirty="0"/>
              <a:t>Black &amp; White.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Bayesian Networks: Razonamiento con incertidumbre. Inferencia sobre elementos no vistos. Strategy Games.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Fuzzy Logic. Sistemas de razonamiento Human-Like. Sistemas de reputación.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Genetic Algorithms: Creación de poblaciones. </a:t>
            </a:r>
            <a:r>
              <a:rPr lang="es-ES" i="1" dirty="0"/>
              <a:t>Creatures</a:t>
            </a:r>
            <a:r>
              <a:rPr lang="es-ES" dirty="0"/>
              <a:t>, </a:t>
            </a:r>
            <a:r>
              <a:rPr lang="es-ES" i="1" dirty="0"/>
              <a:t>Spore o </a:t>
            </a:r>
            <a:r>
              <a:rPr lang="es-ES" i="1" dirty="0">
                <a:ea typeface="ArialMT" pitchFamily="32" charset="0"/>
                <a:cs typeface="ArialMT" pitchFamily="32" charset="0"/>
              </a:rPr>
              <a:t>Galactic Arms Race (</a:t>
            </a:r>
            <a:r>
              <a:rPr lang="es-ES" i="1" dirty="0">
                <a:ea typeface="ArialMT" pitchFamily="32" charset="0"/>
                <a:cs typeface="ArialMT" pitchFamily="32" charset="0"/>
                <a:hlinkClick r:id="rId3"/>
              </a:rPr>
              <a:t>http://gar.eecs.ucf.edu</a:t>
            </a:r>
            <a:r>
              <a:rPr lang="es-ES" i="1" dirty="0">
                <a:ea typeface="ArialMT" pitchFamily="32" charset="0"/>
                <a:cs typeface="ArialMT" pitchFamily="32" charset="0"/>
              </a:rPr>
              <a:t>)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i="1" dirty="0">
                <a:ea typeface="ArialMT" pitchFamily="32" charset="0"/>
                <a:cs typeface="ArialMT" pitchFamily="32" charset="0"/>
              </a:rPr>
              <a:t> </a:t>
            </a:r>
            <a:r>
              <a:rPr lang="es-ES" dirty="0">
                <a:ea typeface="ArialMT" pitchFamily="32" charset="0"/>
                <a:cs typeface="ArialMT" pitchFamily="32" charset="0"/>
              </a:rPr>
              <a:t>Neural Networks: Reconocimiento de trazos (NDS). Control de aprendizaje</a:t>
            </a:r>
            <a:r>
              <a:rPr lang="es-ES" dirty="0">
                <a:solidFill>
                  <a:srgbClr val="000000"/>
                </a:solidFill>
                <a:ea typeface="ArialMT" pitchFamily="32" charset="0"/>
                <a:cs typeface="ArialMT" pitchFamily="32" charset="0"/>
              </a:rPr>
              <a:t>.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14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42967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Agentes Interactivos</a:t>
            </a:r>
            <a:endParaRPr lang="es-ES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Componentes y estrategias básicas</a:t>
            </a:r>
            <a:endParaRPr lang="es-ES" dirty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15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2867659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/>
          <p:cNvSpPr>
            <a:spLocks noGrp="1"/>
          </p:cNvSpPr>
          <p:nvPr>
            <p:ph type="title"/>
          </p:nvPr>
        </p:nvSpPr>
        <p:spPr>
          <a:xfrm>
            <a:off x="2303464" y="381000"/>
            <a:ext cx="7824985" cy="1044388"/>
          </a:xfrm>
        </p:spPr>
        <p:txBody>
          <a:bodyPr/>
          <a:lstStyle/>
          <a:p>
            <a:r>
              <a:rPr lang="es-ES" sz="3200" dirty="0"/>
              <a:t>Agentes Inteligentes y el Mundo (Virtual)</a:t>
            </a:r>
            <a:endParaRPr lang="es-ES" sz="3200" dirty="0"/>
          </a:p>
        </p:txBody>
      </p:sp>
      <p:sp>
        <p:nvSpPr>
          <p:cNvPr id="13" name="Rectángulo redondeado 12"/>
          <p:cNvSpPr/>
          <p:nvPr/>
        </p:nvSpPr>
        <p:spPr>
          <a:xfrm>
            <a:off x="2567608" y="2348880"/>
            <a:ext cx="2160240" cy="2376264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Mundo Virtual</a:t>
            </a:r>
            <a:endParaRPr lang="es-E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026" name="Picture 2" descr="http://pixabay.com/static/uploads/photo/2013/07/12/12/12/gear-145315_64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4004" y="4725145"/>
            <a:ext cx="1127449" cy="1127449"/>
          </a:xfrm>
          <a:prstGeom prst="rect">
            <a:avLst/>
          </a:prstGeom>
          <a:noFill/>
          <a:effectLst>
            <a:glow rad="101600">
              <a:schemeClr val="accent4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ángulo redondeado 14"/>
          <p:cNvSpPr/>
          <p:nvPr/>
        </p:nvSpPr>
        <p:spPr>
          <a:xfrm>
            <a:off x="5699956" y="2204864"/>
            <a:ext cx="1224136" cy="1008112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Agente</a:t>
            </a: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Rectángulo redondeado 15"/>
          <p:cNvSpPr/>
          <p:nvPr/>
        </p:nvSpPr>
        <p:spPr>
          <a:xfrm>
            <a:off x="6168008" y="2852936"/>
            <a:ext cx="1224136" cy="1008112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Agente</a:t>
            </a: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7" name="Rectángulo redondeado 16"/>
          <p:cNvSpPr/>
          <p:nvPr/>
        </p:nvSpPr>
        <p:spPr>
          <a:xfrm>
            <a:off x="5555940" y="3632412"/>
            <a:ext cx="1224136" cy="1008112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Agente</a:t>
            </a:r>
            <a:endParaRPr lang="es-ES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cxnSp>
        <p:nvCxnSpPr>
          <p:cNvPr id="18" name="Conector recto de flecha 17"/>
          <p:cNvCxnSpPr>
            <a:stCxn id="13" idx="3"/>
            <a:endCxn id="15" idx="1"/>
          </p:cNvCxnSpPr>
          <p:nvPr/>
        </p:nvCxnSpPr>
        <p:spPr>
          <a:xfrm flipV="1">
            <a:off x="4727848" y="2708920"/>
            <a:ext cx="972108" cy="82809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0" name="Conector recto de flecha 19"/>
          <p:cNvCxnSpPr>
            <a:stCxn id="13" idx="3"/>
          </p:cNvCxnSpPr>
          <p:nvPr/>
        </p:nvCxnSpPr>
        <p:spPr>
          <a:xfrm flipV="1">
            <a:off x="4727848" y="3356992"/>
            <a:ext cx="1584176" cy="18002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6" name="Conector recto de flecha 25"/>
          <p:cNvCxnSpPr>
            <a:stCxn id="13" idx="3"/>
            <a:endCxn id="17" idx="1"/>
          </p:cNvCxnSpPr>
          <p:nvPr/>
        </p:nvCxnSpPr>
        <p:spPr>
          <a:xfrm>
            <a:off x="4727848" y="3537012"/>
            <a:ext cx="828092" cy="59945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8" name="Rectángulo 27"/>
          <p:cNvSpPr/>
          <p:nvPr/>
        </p:nvSpPr>
        <p:spPr>
          <a:xfrm>
            <a:off x="2747627" y="5949280"/>
            <a:ext cx="1800200" cy="397804"/>
          </a:xfrm>
          <a:prstGeom prst="rect">
            <a:avLst/>
          </a:prstGeom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200" dirty="0"/>
              <a:t>Cambios en el Mundo</a:t>
            </a:r>
            <a:endParaRPr lang="es-ES" sz="1200" dirty="0"/>
          </a:p>
        </p:txBody>
      </p:sp>
      <p:pic>
        <p:nvPicPr>
          <p:cNvPr id="30" name="Picture 2" descr="http://pixabay.com/static/uploads/photo/2013/07/12/12/12/gear-145315_64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6553" y="3687063"/>
            <a:ext cx="1127449" cy="1127449"/>
          </a:xfrm>
          <a:prstGeom prst="rect">
            <a:avLst/>
          </a:prstGeom>
          <a:noFill/>
          <a:effectLst>
            <a:glow rad="101600">
              <a:schemeClr val="accent6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2" descr="http://pixabay.com/static/uploads/photo/2013/07/12/12/12/gear-145315_64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04212" y="2975518"/>
            <a:ext cx="1127449" cy="1127449"/>
          </a:xfrm>
          <a:prstGeom prst="rect">
            <a:avLst/>
          </a:prstGeom>
          <a:noFill/>
          <a:effectLst>
            <a:glow rad="101600">
              <a:schemeClr val="accent6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http://pixabay.com/static/uploads/photo/2013/07/12/12/12/gear-145315_640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472" y="2145196"/>
            <a:ext cx="1127449" cy="1127449"/>
          </a:xfrm>
          <a:prstGeom prst="rect">
            <a:avLst/>
          </a:prstGeom>
          <a:noFill/>
          <a:effectLst>
            <a:glow rad="101600">
              <a:schemeClr val="accent6">
                <a:satMod val="175000"/>
                <a:alpha val="40000"/>
              </a:schemeClr>
            </a:glo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ángulo 32"/>
          <p:cNvSpPr/>
          <p:nvPr/>
        </p:nvSpPr>
        <p:spPr>
          <a:xfrm>
            <a:off x="8004211" y="4136468"/>
            <a:ext cx="1800200" cy="397804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200" dirty="0"/>
              <a:t>Percepción y Acción</a:t>
            </a:r>
            <a:endParaRPr lang="es-ES" sz="1200" dirty="0"/>
          </a:p>
        </p:txBody>
      </p:sp>
      <p:sp>
        <p:nvSpPr>
          <p:cNvPr id="29" name="Marcador de número de diapositiva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16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9991883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6" dur="2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43200000">
                                      <p:cBhvr>
                                        <p:cTn id="16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Ciclo de IA en Agentes</a:t>
            </a:r>
            <a:endParaRPr lang="es-ES" dirty="0"/>
          </a:p>
        </p:txBody>
      </p:sp>
      <p:sp>
        <p:nvSpPr>
          <p:cNvPr id="3" name="Rectángulo redondeado 2"/>
          <p:cNvSpPr/>
          <p:nvPr/>
        </p:nvSpPr>
        <p:spPr>
          <a:xfrm>
            <a:off x="3599607" y="3609020"/>
            <a:ext cx="1512168" cy="1224136"/>
          </a:xfrm>
          <a:prstGeom prst="roundRect">
            <a:avLst/>
          </a:prstGeom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Mundo Virtual</a:t>
            </a:r>
            <a:endParaRPr lang="es-E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Flecha derecha 3"/>
          <p:cNvSpPr/>
          <p:nvPr/>
        </p:nvSpPr>
        <p:spPr>
          <a:xfrm>
            <a:off x="5166057" y="3248942"/>
            <a:ext cx="1775751" cy="828000"/>
          </a:xfrm>
          <a:prstGeom prst="rightArrow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Percepción</a:t>
            </a:r>
            <a:endParaRPr lang="es-ES" dirty="0"/>
          </a:p>
        </p:txBody>
      </p:sp>
      <p:sp>
        <p:nvSpPr>
          <p:cNvPr id="5" name="Rectángulo redondeado 4"/>
          <p:cNvSpPr/>
          <p:nvPr/>
        </p:nvSpPr>
        <p:spPr>
          <a:xfrm>
            <a:off x="7078637" y="2852936"/>
            <a:ext cx="1656184" cy="2808312"/>
          </a:xfrm>
          <a:prstGeom prst="round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s-ES" dirty="0"/>
              <a:t>Agente Inteligente</a:t>
            </a:r>
            <a:endParaRPr lang="es-ES" dirty="0"/>
          </a:p>
        </p:txBody>
      </p:sp>
      <p:sp>
        <p:nvSpPr>
          <p:cNvPr id="6" name="Flecha derecha 5"/>
          <p:cNvSpPr/>
          <p:nvPr/>
        </p:nvSpPr>
        <p:spPr>
          <a:xfrm flipH="1">
            <a:off x="5267114" y="4076942"/>
            <a:ext cx="1656184" cy="828000"/>
          </a:xfrm>
          <a:prstGeom prst="rightArrow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Actuación</a:t>
            </a:r>
            <a:endParaRPr lang="es-ES" dirty="0"/>
          </a:p>
        </p:txBody>
      </p:sp>
      <p:grpSp>
        <p:nvGrpSpPr>
          <p:cNvPr id="10" name="Grupo 9"/>
          <p:cNvGrpSpPr/>
          <p:nvPr/>
        </p:nvGrpSpPr>
        <p:grpSpPr>
          <a:xfrm>
            <a:off x="3061951" y="2852936"/>
            <a:ext cx="889348" cy="1224006"/>
            <a:chOff x="1453371" y="1844952"/>
            <a:chExt cx="889348" cy="1224006"/>
          </a:xfrm>
        </p:grpSpPr>
        <p:sp>
          <p:nvSpPr>
            <p:cNvPr id="7" name="Flecha curvada hacia abajo 6"/>
            <p:cNvSpPr/>
            <p:nvPr/>
          </p:nvSpPr>
          <p:spPr>
            <a:xfrm>
              <a:off x="1453372" y="1844952"/>
              <a:ext cx="889347" cy="568951"/>
            </a:xfrm>
            <a:prstGeom prst="curvedDownArrow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9" name="Flecha curvada hacia abajo 8"/>
            <p:cNvSpPr/>
            <p:nvPr/>
          </p:nvSpPr>
          <p:spPr>
            <a:xfrm flipH="1" flipV="1">
              <a:off x="1453371" y="2500007"/>
              <a:ext cx="889347" cy="568951"/>
            </a:xfrm>
            <a:prstGeom prst="curvedDownArrow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</p:grpSp>
      <p:grpSp>
        <p:nvGrpSpPr>
          <p:cNvPr id="11" name="Grupo 10"/>
          <p:cNvGrpSpPr/>
          <p:nvPr/>
        </p:nvGrpSpPr>
        <p:grpSpPr>
          <a:xfrm>
            <a:off x="8544272" y="2277002"/>
            <a:ext cx="889348" cy="1224006"/>
            <a:chOff x="1453371" y="1844952"/>
            <a:chExt cx="889348" cy="1224006"/>
          </a:xfrm>
        </p:grpSpPr>
        <p:sp>
          <p:nvSpPr>
            <p:cNvPr id="12" name="Flecha curvada hacia abajo 11"/>
            <p:cNvSpPr/>
            <p:nvPr/>
          </p:nvSpPr>
          <p:spPr>
            <a:xfrm>
              <a:off x="1453372" y="1844952"/>
              <a:ext cx="889347" cy="568951"/>
            </a:xfrm>
            <a:prstGeom prst="curvedDownArrow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  <p:sp>
          <p:nvSpPr>
            <p:cNvPr id="13" name="Flecha curvada hacia abajo 12"/>
            <p:cNvSpPr/>
            <p:nvPr/>
          </p:nvSpPr>
          <p:spPr>
            <a:xfrm flipH="1" flipV="1">
              <a:off x="1453371" y="2500007"/>
              <a:ext cx="889347" cy="568951"/>
            </a:xfrm>
            <a:prstGeom prst="curvedDownArrow">
              <a:avLst/>
            </a:prstGeom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ES">
                <a:solidFill>
                  <a:schemeClr val="tx1"/>
                </a:solidFill>
              </a:endParaRPr>
            </a:p>
          </p:txBody>
        </p:sp>
      </p:grpSp>
      <p:sp>
        <p:nvSpPr>
          <p:cNvPr id="14" name="Rectángulo redondeado 13"/>
          <p:cNvSpPr/>
          <p:nvPr/>
        </p:nvSpPr>
        <p:spPr>
          <a:xfrm>
            <a:off x="3503712" y="2636912"/>
            <a:ext cx="1440160" cy="43204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simulación</a:t>
            </a:r>
            <a:endParaRPr lang="es-ES" dirty="0"/>
          </a:p>
        </p:txBody>
      </p:sp>
      <p:sp>
        <p:nvSpPr>
          <p:cNvPr id="15" name="Rectángulo redondeado 14"/>
          <p:cNvSpPr/>
          <p:nvPr/>
        </p:nvSpPr>
        <p:spPr>
          <a:xfrm>
            <a:off x="6923299" y="2122012"/>
            <a:ext cx="1984138" cy="432048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dirty="0"/>
              <a:t>razonamiento</a:t>
            </a:r>
            <a:endParaRPr lang="es-ES" dirty="0"/>
          </a:p>
        </p:txBody>
      </p:sp>
      <p:sp>
        <p:nvSpPr>
          <p:cNvPr id="16" name="Recortar rectángulo de esquina sencilla 15"/>
          <p:cNvSpPr/>
          <p:nvPr/>
        </p:nvSpPr>
        <p:spPr>
          <a:xfrm flipH="1">
            <a:off x="7186647" y="4019264"/>
            <a:ext cx="1440161" cy="885679"/>
          </a:xfrm>
          <a:prstGeom prst="snip1Rect">
            <a:avLst>
              <a:gd name="adj" fmla="val 34741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s-ES" sz="1400" dirty="0"/>
              <a:t>Modelo Simplificado de Acciones</a:t>
            </a:r>
            <a:endParaRPr lang="es-ES" sz="1400" dirty="0"/>
          </a:p>
        </p:txBody>
      </p:sp>
      <p:sp>
        <p:nvSpPr>
          <p:cNvPr id="17" name="Recortar rectángulo de esquina sencilla 16"/>
          <p:cNvSpPr/>
          <p:nvPr/>
        </p:nvSpPr>
        <p:spPr>
          <a:xfrm>
            <a:off x="7157832" y="3068961"/>
            <a:ext cx="1440161" cy="908813"/>
          </a:xfrm>
          <a:prstGeom prst="snip1Rect">
            <a:avLst>
              <a:gd name="adj" fmla="val 34741"/>
            </a:avLst>
          </a:prstGeom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s-ES" sz="1400" dirty="0"/>
              <a:t>Modelo Simbólico del Mundo</a:t>
            </a:r>
            <a:endParaRPr lang="es-ES" sz="1400" dirty="0"/>
          </a:p>
        </p:txBody>
      </p:sp>
      <p:sp>
        <p:nvSpPr>
          <p:cNvPr id="18" name="Marcador de número de diapositiva 1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17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5352102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1"/>
          <p:cNvSpPr>
            <a:spLocks noGrp="1" noChangeArrowheads="1"/>
          </p:cNvSpPr>
          <p:nvPr>
            <p:ph type="title"/>
          </p:nvPr>
        </p:nvSpPr>
        <p:spPr>
          <a:xfrm>
            <a:off x="1980480" y="542938"/>
            <a:ext cx="8033760" cy="797830"/>
          </a:xfrm>
          <a:ln/>
        </p:spPr>
        <p:txBody>
          <a:bodyPr vert="horz" lIns="91440" tIns="35203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IA en </a:t>
            </a:r>
            <a:r>
              <a:rPr lang="es-ES" dirty="0" smtClean="0"/>
              <a:t>Personajes </a:t>
            </a:r>
            <a:r>
              <a:rPr lang="es-ES" dirty="0"/>
              <a:t>de </a:t>
            </a:r>
            <a:r>
              <a:rPr lang="es-ES" dirty="0" smtClean="0"/>
              <a:t>Videojuegos</a:t>
            </a:r>
            <a:endParaRPr lang="es-ES" dirty="0"/>
          </a:p>
        </p:txBody>
      </p:sp>
      <p:sp>
        <p:nvSpPr>
          <p:cNvPr id="1741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242561" y="1795869"/>
            <a:ext cx="4505760" cy="4082828"/>
          </a:xfrm>
          <a:ln/>
        </p:spPr>
        <p:txBody>
          <a:bodyPr/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s-ES" dirty="0"/>
              <a:t>Primitivas básicas: Movimiento, Animación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s-ES" dirty="0"/>
              <a:t>Primitivas avanzadas: Comportamiento, Planificación.</a:t>
            </a:r>
          </a:p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s-ES" dirty="0"/>
              <a:t>Primitivas adaptables: Modelado del jugador, Aprendizaje.</a:t>
            </a:r>
          </a:p>
        </p:txBody>
      </p:sp>
      <p:pic>
        <p:nvPicPr>
          <p:cNvPr id="1741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456040" y="1795869"/>
            <a:ext cx="3284640" cy="390857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18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967982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IA en un Personaje Virtual</a:t>
            </a:r>
            <a:endParaRPr lang="es-ES" dirty="0"/>
          </a:p>
        </p:txBody>
      </p:sp>
      <p:graphicFrame>
        <p:nvGraphicFramePr>
          <p:cNvPr id="4" name="Diagrama 3"/>
          <p:cNvGraphicFramePr/>
          <p:nvPr>
            <p:extLst/>
          </p:nvPr>
        </p:nvGraphicFramePr>
        <p:xfrm>
          <a:off x="3048000" y="184482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19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768756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CB92ECF4-06FD-433C-ABD4-F6A1C55B159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31527A6-C029-4BEF-A9FB-7FCD0B5CC5F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2C954903-4A1C-4F39-99E8-D7170845142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FFCEB7CC-BD44-4735-9301-811B5307306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8A8ACE4F-CAE7-4CC5-BF61-5DE59F47BF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A0D35BD6-D848-43E1-906A-3599BE77ED2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graphicEl>
                                              <a:dgm id="{59AE06C1-B277-4F99-8C52-BF87471AEF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Sub>
          <a:bldDgm bld="lvlAtOnce" rev="1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2303462" y="1295400"/>
            <a:ext cx="6992938" cy="193899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431800" indent="-323850">
              <a:buSzPct val="45000"/>
              <a:buFont typeface="Wingdings" charset="2"/>
              <a:buChar char="u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es-ES" sz="2400" dirty="0"/>
              <a:t> Aplicación tradicional de la IA.</a:t>
            </a:r>
            <a:endParaRPr lang="es-ES" sz="2400" dirty="0"/>
          </a:p>
          <a:p>
            <a:pPr marL="889000" lvl="1" indent="-323850">
              <a:buSzPct val="45000"/>
              <a:buFont typeface="Wingdings" charset="2"/>
              <a:buChar char="u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es-ES" sz="2400" dirty="0"/>
              <a:t>Escenarios muy conocidos.</a:t>
            </a:r>
          </a:p>
          <a:p>
            <a:pPr marL="889000" lvl="1" indent="-323850">
              <a:buSzPct val="45000"/>
              <a:buFont typeface="Wingdings" charset="2"/>
              <a:buChar char="u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es-ES" sz="2400" dirty="0"/>
              <a:t>Problemas teóricos.</a:t>
            </a:r>
          </a:p>
          <a:p>
            <a:pPr marL="889000" lvl="1" indent="-323850">
              <a:buSzPct val="45000"/>
              <a:buFont typeface="Wingdings" charset="2"/>
              <a:buChar char="u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r>
              <a:rPr lang="es-ES" sz="2400" dirty="0"/>
              <a:t>Aplicado a la creación de adversarios.</a:t>
            </a:r>
          </a:p>
          <a:p>
            <a:pPr marL="431800" indent="-323850">
              <a:buSzPct val="45000"/>
              <a:tabLst>
                <a:tab pos="723900" algn="l"/>
                <a:tab pos="1447800" algn="l"/>
                <a:tab pos="2171700" algn="l"/>
                <a:tab pos="2895600" algn="l"/>
                <a:tab pos="3619500" algn="l"/>
                <a:tab pos="4343400" algn="l"/>
                <a:tab pos="5067300" algn="l"/>
                <a:tab pos="5791200" algn="l"/>
                <a:tab pos="6515100" algn="l"/>
                <a:tab pos="7239000" algn="l"/>
                <a:tab pos="7962900" algn="l"/>
              </a:tabLst>
            </a:pPr>
            <a:endParaRPr lang="es-ES" sz="2400" dirty="0"/>
          </a:p>
        </p:txBody>
      </p:sp>
      <p:sp>
        <p:nvSpPr>
          <p:cNvPr id="5" name="Título 4"/>
          <p:cNvSpPr>
            <a:spLocks noGrp="1"/>
          </p:cNvSpPr>
          <p:nvPr>
            <p:ph type="title"/>
          </p:nvPr>
        </p:nvSpPr>
        <p:spPr>
          <a:xfrm>
            <a:off x="2303464" y="381000"/>
            <a:ext cx="7583487" cy="609600"/>
          </a:xfrm>
        </p:spPr>
        <p:txBody>
          <a:bodyPr/>
          <a:lstStyle/>
          <a:p>
            <a:r>
              <a:rPr lang="es-ES_tradnl" dirty="0" smtClean="0"/>
              <a:t>Introducción IA en Juegos</a:t>
            </a:r>
            <a:endParaRPr lang="es-ES_tradnl" dirty="0"/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6254750" y="3352800"/>
            <a:ext cx="3041650" cy="227806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7" name="Freeform 4"/>
          <p:cNvSpPr>
            <a:spLocks noChangeArrowheads="1"/>
          </p:cNvSpPr>
          <p:nvPr/>
        </p:nvSpPr>
        <p:spPr bwMode="auto">
          <a:xfrm>
            <a:off x="3200401" y="3352800"/>
            <a:ext cx="2354263" cy="2354262"/>
          </a:xfrm>
          <a:custGeom>
            <a:avLst/>
            <a:gdLst/>
            <a:ahLst/>
            <a:cxnLst>
              <a:cxn ang="0">
                <a:pos x="0" y="6540"/>
              </a:cxn>
              <a:cxn ang="0">
                <a:pos x="0" y="0"/>
              </a:cxn>
              <a:cxn ang="0">
                <a:pos x="6540" y="0"/>
              </a:cxn>
              <a:cxn ang="0">
                <a:pos x="6540" y="6540"/>
              </a:cxn>
              <a:cxn ang="0">
                <a:pos x="0" y="6540"/>
              </a:cxn>
            </a:cxnLst>
            <a:rect l="0" t="0" r="r" b="b"/>
            <a:pathLst>
              <a:path w="6541" h="6541">
                <a:moveTo>
                  <a:pt x="0" y="6540"/>
                </a:moveTo>
                <a:lnTo>
                  <a:pt x="0" y="0"/>
                </a:lnTo>
                <a:lnTo>
                  <a:pt x="6540" y="0"/>
                </a:lnTo>
                <a:lnTo>
                  <a:pt x="6540" y="6540"/>
                </a:lnTo>
                <a:lnTo>
                  <a:pt x="0" y="6540"/>
                </a:lnTo>
              </a:path>
            </a:pathLst>
          </a:custGeom>
          <a:blipFill dpi="0" rotWithShape="0">
            <a:blip r:embed="rId3"/>
            <a:srcRect/>
            <a:stretch>
              <a:fillRect/>
            </a:stretch>
          </a:blipFill>
          <a:ln w="9525">
            <a:noFill/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s-ES_tradnl"/>
          </a:p>
        </p:txBody>
      </p:sp>
      <p:sp>
        <p:nvSpPr>
          <p:cNvPr id="8" name="CuadroTexto 7"/>
          <p:cNvSpPr txBox="1"/>
          <p:nvPr/>
        </p:nvSpPr>
        <p:spPr>
          <a:xfrm>
            <a:off x="6477000" y="381000"/>
            <a:ext cx="3584636" cy="70788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s-ES_tradnl" sz="4000" dirty="0"/>
              <a:t>Video Juegos</a:t>
            </a:r>
            <a:endParaRPr lang="es-ES_tradnl" sz="4000" dirty="0"/>
          </a:p>
        </p:txBody>
      </p:sp>
      <p:pic>
        <p:nvPicPr>
          <p:cNvPr id="9" name="Imagen 8" descr="acheron1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0434468">
            <a:off x="2255127" y="1982469"/>
            <a:ext cx="6606110" cy="3747600"/>
          </a:xfrm>
          <a:prstGeom prst="rect">
            <a:avLst/>
          </a:prstGeom>
        </p:spPr>
      </p:pic>
      <p:pic>
        <p:nvPicPr>
          <p:cNvPr id="10" name="Imagen 9" descr="callofdutyingame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880865">
            <a:off x="6196854" y="3190372"/>
            <a:ext cx="3289300" cy="2463800"/>
          </a:xfrm>
          <a:prstGeom prst="rect">
            <a:avLst/>
          </a:prstGeom>
        </p:spPr>
      </p:pic>
      <p:pic>
        <p:nvPicPr>
          <p:cNvPr id="12" name="Imagen 11" descr="sims3igame2.jp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91000" y="2362200"/>
            <a:ext cx="3810000" cy="2133600"/>
          </a:xfrm>
          <a:prstGeom prst="rect">
            <a:avLst/>
          </a:prstGeom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2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4506804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1"/>
          <p:cNvSpPr>
            <a:spLocks noGrp="1" noChangeArrowheads="1"/>
          </p:cNvSpPr>
          <p:nvPr>
            <p:ph type="title"/>
          </p:nvPr>
        </p:nvSpPr>
        <p:spPr>
          <a:xfrm>
            <a:off x="1980481" y="313953"/>
            <a:ext cx="8228160" cy="1062832"/>
          </a:xfrm>
          <a:ln/>
        </p:spPr>
        <p:txBody>
          <a:bodyPr vert="horz" lIns="91440" tIns="35203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Recap: </a:t>
            </a:r>
            <a:r>
              <a:rPr lang="es-ES" dirty="0" smtClean="0"/>
              <a:t>“IA </a:t>
            </a:r>
            <a:r>
              <a:rPr lang="es-ES" dirty="0"/>
              <a:t>en </a:t>
            </a:r>
            <a:r>
              <a:rPr lang="es-ES" dirty="0" smtClean="0"/>
              <a:t>videojuegos”</a:t>
            </a:r>
            <a:endParaRPr lang="es-ES" dirty="0"/>
          </a:p>
        </p:txBody>
      </p:sp>
      <p:sp>
        <p:nvSpPr>
          <p:cNvPr id="2765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102936" y="1968687"/>
            <a:ext cx="5824747" cy="3614780"/>
          </a:xfrm>
          <a:ln/>
        </p:spPr>
        <p:txBody>
          <a:bodyPr/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</a:tabLst>
            </a:pPr>
            <a:r>
              <a:rPr lang="es-ES" dirty="0" smtClean="0"/>
              <a:t>Muchos dominios de aplicación</a:t>
            </a:r>
          </a:p>
          <a:p>
            <a:pPr marL="686961" lvl="1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</a:tabLst>
            </a:pPr>
            <a:r>
              <a:rPr lang="es-ES" dirty="0" smtClean="0"/>
              <a:t>PNJ</a:t>
            </a:r>
          </a:p>
          <a:p>
            <a:pPr marL="686961" lvl="1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</a:tabLst>
            </a:pPr>
            <a:r>
              <a:rPr lang="es-ES" dirty="0" smtClean="0"/>
              <a:t>Manejo </a:t>
            </a:r>
            <a:r>
              <a:rPr lang="es-ES" dirty="0"/>
              <a:t>de Escenarios. Creación de Niveles / </a:t>
            </a:r>
            <a:r>
              <a:rPr lang="es-ES" dirty="0" smtClean="0"/>
              <a:t>Terrenos</a:t>
            </a:r>
          </a:p>
          <a:p>
            <a:pPr marL="686961" lvl="1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</a:tabLst>
            </a:pPr>
            <a:r>
              <a:rPr lang="es-ES" dirty="0" smtClean="0"/>
              <a:t> Manejo </a:t>
            </a:r>
            <a:r>
              <a:rPr lang="es-ES" dirty="0"/>
              <a:t>de </a:t>
            </a:r>
            <a:r>
              <a:rPr lang="es-ES" dirty="0" smtClean="0"/>
              <a:t>Animaciones.</a:t>
            </a:r>
          </a:p>
          <a:p>
            <a:pPr marL="686961" lvl="1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</a:tabLst>
            </a:pPr>
            <a:r>
              <a:rPr lang="es-ES" dirty="0" smtClean="0"/>
              <a:t> Manejo </a:t>
            </a:r>
            <a:r>
              <a:rPr lang="es-ES" dirty="0"/>
              <a:t>de </a:t>
            </a:r>
            <a:r>
              <a:rPr lang="es-ES" dirty="0" smtClean="0"/>
              <a:t>Camara.</a:t>
            </a:r>
          </a:p>
          <a:p>
            <a:pPr marL="686961" lvl="1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</a:tabLst>
            </a:pPr>
            <a:r>
              <a:rPr lang="es-ES" dirty="0" smtClean="0"/>
              <a:t> Otros </a:t>
            </a:r>
            <a:r>
              <a:rPr lang="es-ES" dirty="0"/>
              <a:t>muchos....</a:t>
            </a:r>
          </a:p>
        </p:txBody>
      </p:sp>
      <p:pic>
        <p:nvPicPr>
          <p:cNvPr id="27651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239360" y="1468954"/>
            <a:ext cx="2861280" cy="214870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652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239360" y="2981114"/>
            <a:ext cx="2759040" cy="158992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7653" name="Picture 5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7239360" y="4082830"/>
            <a:ext cx="2206080" cy="200757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20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81315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3" name="Rectangle 1"/>
          <p:cNvSpPr>
            <a:spLocks noGrp="1" noChangeArrowheads="1"/>
          </p:cNvSpPr>
          <p:nvPr>
            <p:ph type="title"/>
          </p:nvPr>
        </p:nvSpPr>
        <p:spPr>
          <a:xfrm>
            <a:off x="1980481" y="273630"/>
            <a:ext cx="8228160" cy="1144921"/>
          </a:xfrm>
          <a:ln/>
        </p:spPr>
        <p:txBody>
          <a:bodyPr vert="horz" lIns="91440" tIns="35203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IA y Videojuegos</a:t>
            </a:r>
          </a:p>
        </p:txBody>
      </p:sp>
      <p:sp>
        <p:nvSpPr>
          <p:cNvPr id="133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084933" y="2261987"/>
            <a:ext cx="7837920" cy="2514504"/>
          </a:xfrm>
          <a:ln/>
        </p:spPr>
        <p:txBody>
          <a:bodyPr vert="horz" lIns="91440" tIns="16001" rIns="91440" bIns="45720" rtlCol="0" anchor="ctr">
            <a:normAutofit/>
          </a:bodyPr>
          <a:lstStyle/>
          <a:p>
            <a:pPr marL="391686" indent="-293764" algn="just"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s-ES" dirty="0"/>
              <a:t>“...</a:t>
            </a:r>
            <a:r>
              <a:rPr lang="es-ES" i="1" dirty="0"/>
              <a:t>ahora que Microsoft, Nintendo y Sony han sacado al mercado sus nuevas consolas se pone de manifiesto algo ya comentado: a nivel gráfico, los juegos de última generación son increíbles, pero el modo de juego, es decir, la tecnología subyacente es la misma que hace 10 años....”</a:t>
            </a:r>
          </a:p>
          <a:p>
            <a:pPr marL="391686" indent="-293764" algn="r"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r>
              <a:rPr lang="es-ES" i="1" dirty="0"/>
              <a:t>The Guardian</a:t>
            </a:r>
            <a:r>
              <a:rPr lang="es-ES" dirty="0"/>
              <a:t> 16 de abril de 2007</a:t>
            </a:r>
          </a:p>
          <a:p>
            <a:pPr marL="1566743" lvl="1" indent="-519848">
              <a:buSzPct val="75000"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endParaRPr lang="es-ES" i="1" dirty="0"/>
          </a:p>
          <a:p>
            <a:pPr marL="391686" indent="-293764">
              <a:buSzPct val="45000"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</a:tabLst>
            </a:pPr>
            <a:endParaRPr lang="es-ES" dirty="0"/>
          </a:p>
        </p:txBody>
      </p:sp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4115182" y="4158863"/>
            <a:ext cx="2449440" cy="196004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pic>
        <p:nvPicPr>
          <p:cNvPr id="13316" name="Picture 4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8106373" y="4246286"/>
            <a:ext cx="1632960" cy="1960046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7" name="Flecha a la derecha con bandas 6"/>
          <p:cNvSpPr/>
          <p:nvPr/>
        </p:nvSpPr>
        <p:spPr>
          <a:xfrm rot="12064574">
            <a:off x="6813200" y="4839030"/>
            <a:ext cx="1226363" cy="599712"/>
          </a:xfrm>
          <a:prstGeom prst="stripedRightArrow">
            <a:avLst>
              <a:gd name="adj1" fmla="val 46443"/>
              <a:gd name="adj2" fmla="val 50000"/>
            </a:avLst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_tradnl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3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2338559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Rectangle 1"/>
          <p:cNvSpPr>
            <a:spLocks noGrp="1" noChangeArrowheads="1"/>
          </p:cNvSpPr>
          <p:nvPr>
            <p:ph type="title"/>
          </p:nvPr>
        </p:nvSpPr>
        <p:spPr>
          <a:xfrm>
            <a:off x="1980481" y="273630"/>
            <a:ext cx="8228160" cy="1144921"/>
          </a:xfrm>
          <a:ln/>
        </p:spPr>
        <p:txBody>
          <a:bodyPr vert="horz" lIns="91440" tIns="35203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IA y Videojuegos</a:t>
            </a:r>
          </a:p>
        </p:txBody>
      </p:sp>
      <p:sp>
        <p:nvSpPr>
          <p:cNvPr id="1433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980481" y="1604329"/>
            <a:ext cx="8228160" cy="453072"/>
          </a:xfrm>
          <a:ln/>
        </p:spPr>
        <p:txBody>
          <a:bodyPr/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¿Por qué es importante la IA en los videojuegos?</a:t>
            </a:r>
          </a:p>
          <a:p>
            <a:pPr marL="1566743" lvl="1" indent="-519848">
              <a:buSzPct val="75000"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endParaRPr lang="es-ES" dirty="0"/>
          </a:p>
          <a:p>
            <a:pPr marL="391686" indent="-293764">
              <a:buSzPct val="45000"/>
              <a:buNone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endParaRPr lang="es-ES" dirty="0"/>
          </a:p>
        </p:txBody>
      </p:sp>
      <p:sp>
        <p:nvSpPr>
          <p:cNvPr id="14346" name="Text Box 10"/>
          <p:cNvSpPr txBox="1">
            <a:spLocks noChangeArrowheads="1"/>
          </p:cNvSpPr>
          <p:nvPr/>
        </p:nvSpPr>
        <p:spPr bwMode="auto">
          <a:xfrm rot="16200000">
            <a:off x="1850803" y="3266280"/>
            <a:ext cx="1468954" cy="313920"/>
          </a:xfrm>
          <a:prstGeom prst="rect">
            <a:avLst/>
          </a:prstGeom>
          <a:ln>
            <a:headEnd/>
            <a:tailEnd/>
          </a:ln>
          <a:effectLst>
            <a:glow rad="228600">
              <a:schemeClr val="accent1">
                <a:alpha val="75000"/>
              </a:schemeClr>
            </a:glow>
            <a:innerShdw blurRad="50800" dist="25400" dir="10800000">
              <a:srgbClr val="808080">
                <a:alpha val="75000"/>
              </a:srgbClr>
            </a:inn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1639" tIns="55221" rIns="81639" bIns="40820">
            <a:prstTxWarp prst="textNoShape">
              <a:avLst/>
            </a:prstTxWarp>
            <a:scene3d>
              <a:camera prst="obliqueTopLeft">
                <a:rot lat="0" lon="0" rev="0"/>
              </a:camera>
              <a:lightRig rig="threePt" dir="t"/>
            </a:scene3d>
          </a:bodyPr>
          <a:lstStyle/>
          <a:p>
            <a:pPr algn="ctr">
              <a:tabLst>
                <a:tab pos="656650" algn="l"/>
                <a:tab pos="1313299" algn="l"/>
              </a:tabLst>
            </a:pPr>
            <a:r>
              <a:rPr lang="es-ES" sz="1600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BUSCAMOS</a:t>
            </a:r>
          </a:p>
        </p:txBody>
      </p:sp>
      <p:sp>
        <p:nvSpPr>
          <p:cNvPr id="14347" name="Text Box 11"/>
          <p:cNvSpPr txBox="1">
            <a:spLocks noChangeArrowheads="1"/>
          </p:cNvSpPr>
          <p:nvPr/>
        </p:nvSpPr>
        <p:spPr bwMode="auto">
          <a:xfrm rot="16200000">
            <a:off x="5000803" y="4757719"/>
            <a:ext cx="1800189" cy="326880"/>
          </a:xfrm>
          <a:prstGeom prst="rect">
            <a:avLst/>
          </a:prstGeom>
          <a:ln>
            <a:headEnd/>
            <a:tailEnd/>
          </a:ln>
          <a:effectLst>
            <a:glow rad="228600">
              <a:schemeClr val="accent1">
                <a:alpha val="75000"/>
              </a:schemeClr>
            </a:glow>
            <a:innerShdw blurRad="50800" dist="25400" dir="10800000">
              <a:srgbClr val="808080">
                <a:alpha val="75000"/>
              </a:srgbClr>
            </a:innerShdw>
          </a:effectLst>
          <a:scene3d>
            <a:camera prst="perspectiveRight" fov="2700000">
              <a:rot lat="0" lon="20400000" rev="0"/>
            </a:camera>
            <a:lightRig rig="threePt" dir="t"/>
          </a:scene3d>
          <a:sp3d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81639" tIns="55221" rIns="81639" bIns="40820">
            <a:prstTxWarp prst="textNoShape">
              <a:avLst/>
            </a:prstTxWarp>
            <a:sp3d/>
          </a:bodyPr>
          <a:lstStyle/>
          <a:p>
            <a:pPr algn="ctr">
              <a:tabLst>
                <a:tab pos="656650" algn="l"/>
                <a:tab pos="1313299" algn="l"/>
              </a:tabLst>
            </a:pPr>
            <a:r>
              <a:rPr lang="es-ES" sz="1600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ENCONTRAMOS</a:t>
            </a:r>
          </a:p>
        </p:txBody>
      </p:sp>
      <p:sp>
        <p:nvSpPr>
          <p:cNvPr id="14348" name="Text Box 12"/>
          <p:cNvSpPr txBox="1">
            <a:spLocks noChangeArrowheads="1"/>
          </p:cNvSpPr>
          <p:nvPr/>
        </p:nvSpPr>
        <p:spPr bwMode="auto">
          <a:xfrm>
            <a:off x="2918040" y="2667000"/>
            <a:ext cx="2187360" cy="15208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81639" tIns="40820" rIns="81639" bIns="40820" anchor="ctr">
            <a:prstTxWarp prst="textNoShape">
              <a:avLst/>
            </a:prstTxWarp>
          </a:bodyPr>
          <a:lstStyle/>
          <a:p>
            <a:pPr marL="326172" indent="-260644">
              <a:buSzPct val="75000"/>
              <a:buFont typeface="Arial"/>
              <a:buChar char="•"/>
              <a:tabLst>
                <a:tab pos="656650" algn="l"/>
                <a:tab pos="1313299" algn="l"/>
                <a:tab pos="1969949" algn="l"/>
              </a:tabLst>
            </a:pPr>
            <a:r>
              <a:rPr lang="es-ES" sz="2000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Realismo</a:t>
            </a:r>
          </a:p>
          <a:p>
            <a:pPr marL="326172" indent="-260644">
              <a:lnSpc>
                <a:spcPct val="140000"/>
              </a:lnSpc>
              <a:buSzPct val="75000"/>
              <a:buFont typeface="Arial"/>
              <a:buChar char="•"/>
              <a:tabLst>
                <a:tab pos="656650" algn="l"/>
                <a:tab pos="1313299" algn="l"/>
                <a:tab pos="1969949" algn="l"/>
              </a:tabLst>
            </a:pPr>
            <a:r>
              <a:rPr lang="es-ES" sz="2000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Interacción</a:t>
            </a:r>
          </a:p>
          <a:p>
            <a:pPr marL="326172" indent="-260644">
              <a:lnSpc>
                <a:spcPct val="140000"/>
              </a:lnSpc>
              <a:buSzPct val="75000"/>
              <a:buFont typeface="Arial"/>
              <a:buChar char="•"/>
              <a:tabLst>
                <a:tab pos="656650" algn="l"/>
                <a:tab pos="1313299" algn="l"/>
                <a:tab pos="1969949" algn="l"/>
              </a:tabLst>
            </a:pPr>
            <a:r>
              <a:rPr lang="es-ES" sz="2000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Diversión</a:t>
            </a:r>
          </a:p>
          <a:p>
            <a:pPr marL="391686" indent="-293764">
              <a:buSzPct val="45000"/>
              <a:tabLst>
                <a:tab pos="656650" algn="l"/>
                <a:tab pos="1313299" algn="l"/>
                <a:tab pos="1969949" algn="l"/>
              </a:tabLst>
            </a:pPr>
            <a:endParaRPr lang="es-ES" sz="2000" dirty="0">
              <a:solidFill>
                <a:srgbClr val="000000"/>
              </a:solidFill>
              <a:ea typeface="Arial Unicode MS" charset="0"/>
              <a:cs typeface="Arial Unicode MS" charset="0"/>
            </a:endParaRPr>
          </a:p>
        </p:txBody>
      </p:sp>
      <p:sp>
        <p:nvSpPr>
          <p:cNvPr id="14349" name="Text Box 13"/>
          <p:cNvSpPr txBox="1">
            <a:spLocks noChangeArrowheads="1"/>
          </p:cNvSpPr>
          <p:nvPr/>
        </p:nvSpPr>
        <p:spPr bwMode="auto">
          <a:xfrm>
            <a:off x="6240016" y="4157718"/>
            <a:ext cx="2514600" cy="1520800"/>
          </a:xfrm>
          <a:prstGeom prst="rect">
            <a:avLst/>
          </a:pr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none" lIns="81639" tIns="40820" rIns="81639" bIns="40820">
            <a:prstTxWarp prst="textNoShape">
              <a:avLst/>
            </a:prstTxWarp>
          </a:bodyPr>
          <a:lstStyle/>
          <a:p>
            <a:pPr marL="326172" lvl="1" indent="-260644">
              <a:buSzPct val="75000"/>
              <a:buFont typeface="Arial"/>
              <a:buChar char="•"/>
              <a:tabLst>
                <a:tab pos="656650" algn="l"/>
                <a:tab pos="1313299" algn="l"/>
                <a:tab pos="1969949" algn="l"/>
              </a:tabLst>
            </a:pPr>
            <a:r>
              <a:rPr lang="es-ES" sz="2000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Poca Inteligencia</a:t>
            </a:r>
          </a:p>
          <a:p>
            <a:pPr marL="326172" lvl="1" indent="-260644">
              <a:lnSpc>
                <a:spcPct val="140000"/>
              </a:lnSpc>
              <a:buSzPct val="75000"/>
              <a:buFont typeface="Arial"/>
              <a:buChar char="•"/>
              <a:tabLst>
                <a:tab pos="656650" algn="l"/>
                <a:tab pos="1313299" algn="l"/>
                <a:tab pos="1969949" algn="l"/>
              </a:tabLst>
            </a:pPr>
            <a:r>
              <a:rPr lang="es-ES" sz="2000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Poca reactividad</a:t>
            </a:r>
          </a:p>
          <a:p>
            <a:pPr marL="326172" lvl="1" indent="-260644">
              <a:lnSpc>
                <a:spcPct val="140000"/>
              </a:lnSpc>
              <a:buSzPct val="75000"/>
              <a:buFont typeface="Arial"/>
              <a:buChar char="•"/>
              <a:tabLst>
                <a:tab pos="656650" algn="l"/>
                <a:tab pos="1313299" algn="l"/>
                <a:tab pos="1969949" algn="l"/>
              </a:tabLst>
            </a:pPr>
            <a:r>
              <a:rPr lang="es-ES" sz="2000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Aburrimiento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4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1626266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"/>
          <p:cNvSpPr>
            <a:spLocks noGrp="1" noChangeArrowheads="1"/>
          </p:cNvSpPr>
          <p:nvPr>
            <p:ph type="title"/>
          </p:nvPr>
        </p:nvSpPr>
        <p:spPr>
          <a:xfrm>
            <a:off x="2275680" y="259228"/>
            <a:ext cx="8228160" cy="1144921"/>
          </a:xfrm>
          <a:ln/>
        </p:spPr>
        <p:txBody>
          <a:bodyPr vert="horz" lIns="91440" tIns="32002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3600" dirty="0"/>
              <a:t>Objetivo. Realismo</a:t>
            </a:r>
          </a:p>
        </p:txBody>
      </p:sp>
      <p:sp>
        <p:nvSpPr>
          <p:cNvPr id="22530" name="Text Box 2"/>
          <p:cNvSpPr txBox="1">
            <a:spLocks noChangeArrowheads="1"/>
          </p:cNvSpPr>
          <p:nvPr/>
        </p:nvSpPr>
        <p:spPr bwMode="auto">
          <a:xfrm>
            <a:off x="2177761" y="1660366"/>
            <a:ext cx="3648960" cy="1844834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81639" tIns="58421" rIns="81639" bIns="40820">
            <a:prstTxWarp prst="textNoShape">
              <a:avLst/>
            </a:prstTxWarp>
          </a:bodyPr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</a:tabLst>
            </a:pPr>
            <a:r>
              <a:rPr lang="es-ES" sz="2000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Percibir como humano.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</a:tabLst>
            </a:pPr>
            <a:r>
              <a:rPr lang="es-ES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Líneas de visión.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</a:tabLst>
            </a:pPr>
            <a:r>
              <a:rPr lang="es-ES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Percepción realista.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</a:tabLst>
            </a:pPr>
            <a:r>
              <a:rPr lang="es-ES" dirty="0">
                <a:solidFill>
                  <a:schemeClr val="bg1"/>
                </a:solidFill>
                <a:ea typeface="Arial Unicode MS" charset="0"/>
                <a:cs typeface="Arial Unicode MS" charset="0"/>
              </a:rPr>
              <a:t>Entornos interactivos.</a:t>
            </a:r>
          </a:p>
        </p:txBody>
      </p:sp>
      <p:sp>
        <p:nvSpPr>
          <p:cNvPr id="22531" name="Text Box 3"/>
          <p:cNvSpPr txBox="1">
            <a:spLocks noChangeArrowheads="1"/>
          </p:cNvSpPr>
          <p:nvPr/>
        </p:nvSpPr>
        <p:spPr bwMode="auto">
          <a:xfrm>
            <a:off x="6109800" y="1660366"/>
            <a:ext cx="4024800" cy="181760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81639" tIns="58421" rIns="81639" bIns="40820">
            <a:prstTxWarp prst="textNoShape">
              <a:avLst/>
            </a:prstTxWarp>
          </a:bodyPr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s-ES" sz="2000" dirty="0">
                <a:solidFill>
                  <a:srgbClr val="FFFFFF"/>
                </a:solidFill>
                <a:ea typeface="Arial Unicode MS" charset="0"/>
                <a:cs typeface="Arial Unicode MS" charset="0"/>
              </a:rPr>
              <a:t>Sentir como humano.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s-ES" dirty="0">
                <a:solidFill>
                  <a:srgbClr val="FFFFFF"/>
                </a:solidFill>
                <a:ea typeface="Arial Unicode MS" charset="0"/>
                <a:cs typeface="Arial Unicode MS" charset="0"/>
              </a:rPr>
              <a:t>Emociones.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s-ES" dirty="0">
                <a:solidFill>
                  <a:srgbClr val="FFFFFF"/>
                </a:solidFill>
                <a:ea typeface="Arial Unicode MS" charset="0"/>
                <a:cs typeface="Arial Unicode MS" charset="0"/>
              </a:rPr>
              <a:t>Personalidad.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s-ES" dirty="0">
                <a:solidFill>
                  <a:srgbClr val="FFFFFF"/>
                </a:solidFill>
                <a:ea typeface="Arial Unicode MS" charset="0"/>
                <a:cs typeface="Arial Unicode MS" charset="0"/>
              </a:rPr>
              <a:t>Relaciones: Reputación y Confianza.</a:t>
            </a:r>
          </a:p>
        </p:txBody>
      </p:sp>
      <p:sp>
        <p:nvSpPr>
          <p:cNvPr id="22532" name="Text Box 4"/>
          <p:cNvSpPr txBox="1">
            <a:spLocks noChangeArrowheads="1"/>
          </p:cNvSpPr>
          <p:nvPr/>
        </p:nvSpPr>
        <p:spPr bwMode="auto">
          <a:xfrm>
            <a:off x="4221962" y="3729992"/>
            <a:ext cx="3550439" cy="1844834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81639" tIns="58421" rIns="81639" bIns="40820">
            <a:prstTxWarp prst="textNoShape">
              <a:avLst/>
            </a:prstTxWarp>
          </a:bodyPr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s-ES" sz="2000" dirty="0">
                <a:solidFill>
                  <a:srgbClr val="FFFFFF"/>
                </a:solidFill>
                <a:ea typeface="Arial Unicode MS" charset="0"/>
                <a:cs typeface="Arial Unicode MS" charset="0"/>
              </a:rPr>
              <a:t>Actuar como humano.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s-ES" dirty="0">
                <a:solidFill>
                  <a:srgbClr val="FFFFFF"/>
                </a:solidFill>
                <a:ea typeface="Arial Unicode MS" charset="0"/>
                <a:cs typeface="Arial Unicode MS" charset="0"/>
              </a:rPr>
              <a:t>Metas y Recompensas.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s-ES" dirty="0">
                <a:solidFill>
                  <a:srgbClr val="FFFFFF"/>
                </a:solidFill>
                <a:ea typeface="Arial Unicode MS" charset="0"/>
                <a:cs typeface="Arial Unicode MS" charset="0"/>
              </a:rPr>
              <a:t>Interrelaciones causales.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</a:tabLst>
            </a:pPr>
            <a:r>
              <a:rPr lang="es-ES" dirty="0">
                <a:solidFill>
                  <a:srgbClr val="FFFFFF"/>
                </a:solidFill>
                <a:ea typeface="Arial Unicode MS" charset="0"/>
                <a:cs typeface="Arial Unicode MS" charset="0"/>
              </a:rPr>
              <a:t>Adaptación.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5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996580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 noGrp="1" noChangeArrowheads="1"/>
          </p:cNvSpPr>
          <p:nvPr>
            <p:ph type="title"/>
          </p:nvPr>
        </p:nvSpPr>
        <p:spPr>
          <a:xfrm>
            <a:off x="2275680" y="259228"/>
            <a:ext cx="8228160" cy="1144921"/>
          </a:xfrm>
          <a:ln/>
        </p:spPr>
        <p:txBody>
          <a:bodyPr vert="horz" lIns="91440" tIns="32002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3600" dirty="0"/>
              <a:t>Objetivos. </a:t>
            </a:r>
            <a:r>
              <a:rPr lang="es-ES" sz="3600" dirty="0"/>
              <a:t>Interacción</a:t>
            </a:r>
            <a:endParaRPr lang="es-ES" sz="3600" dirty="0"/>
          </a:p>
        </p:txBody>
      </p:sp>
      <p:sp>
        <p:nvSpPr>
          <p:cNvPr id="23554" name="Text Box 2"/>
          <p:cNvSpPr txBox="1">
            <a:spLocks noChangeArrowheads="1"/>
          </p:cNvSpPr>
          <p:nvPr/>
        </p:nvSpPr>
        <p:spPr bwMode="auto">
          <a:xfrm>
            <a:off x="1981920" y="1605770"/>
            <a:ext cx="5333280" cy="1747030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81639" tIns="63220" rIns="81639" bIns="40820">
            <a:prstTxWarp prst="textNoShape">
              <a:avLst/>
            </a:prstTxWarp>
          </a:bodyPr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Entornos Reactivos: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Interacción con el escenario.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Percepción del continuo.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Durabilidad</a:t>
            </a: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.</a:t>
            </a:r>
            <a:endParaRPr lang="es-ES" sz="2500" dirty="0">
              <a:solidFill>
                <a:srgbClr val="FFFFFF"/>
              </a:solidFill>
              <a:ea typeface="ArialMT" pitchFamily="32" charset="0"/>
              <a:cs typeface="ArialMT" pitchFamily="32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4953000" y="3886201"/>
            <a:ext cx="5334000" cy="1908215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Relaciones sociales: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Objetivos, Metas y Conflictos.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Coherencia.</a:t>
            </a:r>
          </a:p>
          <a:p>
            <a:endParaRPr lang="es-ES_tradnl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6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6330680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1"/>
          <p:cNvSpPr>
            <a:spLocks noGrp="1" noChangeArrowheads="1"/>
          </p:cNvSpPr>
          <p:nvPr>
            <p:ph type="title"/>
          </p:nvPr>
        </p:nvSpPr>
        <p:spPr>
          <a:xfrm>
            <a:off x="2275680" y="259228"/>
            <a:ext cx="8228160" cy="1144921"/>
          </a:xfrm>
          <a:ln/>
        </p:spPr>
        <p:txBody>
          <a:bodyPr vert="horz" lIns="91440" tIns="32002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3600" dirty="0"/>
              <a:t>Objetivos. </a:t>
            </a:r>
            <a:r>
              <a:rPr lang="es-ES" sz="3600" dirty="0"/>
              <a:t>Diversión</a:t>
            </a:r>
            <a:endParaRPr lang="es-ES" sz="3600" dirty="0"/>
          </a:p>
        </p:txBody>
      </p:sp>
      <p:sp>
        <p:nvSpPr>
          <p:cNvPr id="23554" name="Text Box 2"/>
          <p:cNvSpPr txBox="1">
            <a:spLocks noChangeArrowheads="1"/>
          </p:cNvSpPr>
          <p:nvPr/>
        </p:nvSpPr>
        <p:spPr bwMode="auto">
          <a:xfrm>
            <a:off x="360510" y="2067683"/>
            <a:ext cx="5333280" cy="2089538"/>
          </a:xfrm>
          <a:prstGeom prst="rect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81639" tIns="63220" rIns="81639" bIns="40820">
            <a:prstTxWarp prst="textNoShape">
              <a:avLst/>
            </a:prstTxWarp>
          </a:bodyPr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Análisis del Jugador</a:t>
            </a:r>
            <a:endParaRPr lang="es-ES" sz="2500" dirty="0">
              <a:solidFill>
                <a:srgbClr val="FFFFFF"/>
              </a:solidFill>
              <a:ea typeface="ArialMT" pitchFamily="32" charset="0"/>
              <a:cs typeface="ArialMT" pitchFamily="32" charset="0"/>
            </a:endParaRP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Adaptación del la dificultad.</a:t>
            </a:r>
            <a:endParaRPr lang="es-ES" sz="2500" dirty="0">
              <a:solidFill>
                <a:srgbClr val="FFFFFF"/>
              </a:solidFill>
              <a:ea typeface="ArialMT" pitchFamily="32" charset="0"/>
              <a:cs typeface="ArialMT" pitchFamily="32" charset="0"/>
            </a:endParaRP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Creación de preferencias.</a:t>
            </a:r>
            <a:endParaRPr lang="es-ES" sz="2500" dirty="0">
              <a:solidFill>
                <a:srgbClr val="FFFFFF"/>
              </a:solidFill>
              <a:ea typeface="ArialMT" pitchFamily="32" charset="0"/>
              <a:cs typeface="ArialMT" pitchFamily="32" charset="0"/>
            </a:endParaRP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Búsqueda de “</a:t>
            </a:r>
            <a:r>
              <a:rPr lang="es-ES" sz="2500" i="1" dirty="0" err="1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Exploits</a:t>
            </a: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”.</a:t>
            </a:r>
            <a:endParaRPr lang="es-ES" sz="2500" dirty="0">
              <a:solidFill>
                <a:srgbClr val="FFFFFF"/>
              </a:solidFill>
              <a:ea typeface="ArialMT" pitchFamily="32" charset="0"/>
              <a:cs typeface="ArialMT" pitchFamily="32" charset="0"/>
            </a:endParaRPr>
          </a:p>
        </p:txBody>
      </p:sp>
      <p:sp>
        <p:nvSpPr>
          <p:cNvPr id="4" name="CuadroTexto 3"/>
          <p:cNvSpPr txBox="1"/>
          <p:nvPr/>
        </p:nvSpPr>
        <p:spPr>
          <a:xfrm>
            <a:off x="5452620" y="3961615"/>
            <a:ext cx="5334000" cy="2677656"/>
          </a:xfrm>
          <a:prstGeom prst="rect">
            <a:avLst/>
          </a:prstGeom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91686" indent="-293764">
              <a:buSzPct val="45000"/>
              <a:buFont typeface="Wingdings" charset="2"/>
              <a:buChar char="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Creación dinámica de contenidos: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Mundos más grandes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Experiencias más adaptadas</a:t>
            </a:r>
          </a:p>
          <a:p>
            <a:pPr marL="783372" lvl="1" indent="-260644">
              <a:buSzPct val="75000"/>
              <a:buFont typeface="Symbol" charset="2"/>
              <a:buChar char=""/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sz="2500" dirty="0" err="1">
                <a:solidFill>
                  <a:srgbClr val="FFFFFF"/>
                </a:solidFill>
                <a:ea typeface="ArialMT" pitchFamily="32" charset="0"/>
                <a:cs typeface="ArialMT" pitchFamily="32" charset="0"/>
              </a:rPr>
              <a:t>CrowdSourcing</a:t>
            </a:r>
            <a:endParaRPr lang="es-ES" sz="2500" dirty="0">
              <a:solidFill>
                <a:srgbClr val="FFFFFF"/>
              </a:solidFill>
              <a:ea typeface="ArialMT" pitchFamily="32" charset="0"/>
              <a:cs typeface="ArialMT" pitchFamily="32" charset="0"/>
            </a:endParaRPr>
          </a:p>
          <a:p>
            <a:endParaRPr lang="es-ES_tradnl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7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4175364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0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Rectangle 1"/>
          <p:cNvSpPr>
            <a:spLocks noGrp="1" noChangeArrowheads="1"/>
          </p:cNvSpPr>
          <p:nvPr>
            <p:ph type="title"/>
          </p:nvPr>
        </p:nvSpPr>
        <p:spPr>
          <a:xfrm>
            <a:off x="1980481" y="563100"/>
            <a:ext cx="8228160" cy="567420"/>
          </a:xfrm>
          <a:ln/>
        </p:spPr>
        <p:txBody>
          <a:bodyPr vert="horz" lIns="91440" tIns="35203" rIns="91440" bIns="45720" rtlCol="0" anchor="b">
            <a:noAutofit/>
          </a:bodyPr>
          <a:lstStyle/>
          <a:p>
            <a:pPr>
              <a:tabLst>
                <a:tab pos="656650" algn="l"/>
                <a:tab pos="1313299" algn="l"/>
                <a:tab pos="1969949" algn="l"/>
                <a:tab pos="2626599" algn="l"/>
                <a:tab pos="3283248" algn="l"/>
                <a:tab pos="3939898" algn="l"/>
                <a:tab pos="4596548" algn="l"/>
                <a:tab pos="5253198" algn="l"/>
                <a:tab pos="5909847" algn="l"/>
                <a:tab pos="6566497" algn="l"/>
                <a:tab pos="7223147" algn="l"/>
                <a:tab pos="7879796" algn="l"/>
              </a:tabLst>
            </a:pPr>
            <a:r>
              <a:rPr lang="es-ES" dirty="0"/>
              <a:t>IA y Videojuegos</a:t>
            </a:r>
          </a:p>
        </p:txBody>
      </p:sp>
      <p:sp>
        <p:nvSpPr>
          <p:cNvPr id="12290" name="Text Box 2"/>
          <p:cNvSpPr txBox="1">
            <a:spLocks noChangeArrowheads="1"/>
          </p:cNvSpPr>
          <p:nvPr/>
        </p:nvSpPr>
        <p:spPr bwMode="auto">
          <a:xfrm>
            <a:off x="2340481" y="1795870"/>
            <a:ext cx="2939040" cy="313953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81639" tIns="55221" rIns="81639" bIns="40820" anchor="ctr">
            <a:prstTxWarp prst="textNoShape">
              <a:avLst/>
            </a:prstTxWarp>
          </a:bodyPr>
          <a:lstStyle/>
          <a:p>
            <a:pPr algn="ctr">
              <a:tabLst>
                <a:tab pos="656650" algn="l"/>
                <a:tab pos="1313299" algn="l"/>
                <a:tab pos="1969949" algn="l"/>
                <a:tab pos="2626599" algn="l"/>
              </a:tabLst>
            </a:pPr>
            <a:r>
              <a:rPr lang="es-ES" sz="1600" dirty="0">
                <a:solidFill>
                  <a:srgbClr val="000000"/>
                </a:solidFill>
                <a:ea typeface="Arial Unicode MS" charset="0"/>
                <a:cs typeface="Arial Unicode MS" charset="0"/>
              </a:rPr>
              <a:t>Es siempre buena?</a:t>
            </a:r>
          </a:p>
        </p:txBody>
      </p:sp>
      <p:sp>
        <p:nvSpPr>
          <p:cNvPr id="12291" name="Text Box 3"/>
          <p:cNvSpPr txBox="1">
            <a:spLocks noChangeArrowheads="1"/>
          </p:cNvSpPr>
          <p:nvPr/>
        </p:nvSpPr>
        <p:spPr bwMode="auto">
          <a:xfrm>
            <a:off x="6912480" y="1795869"/>
            <a:ext cx="2612160" cy="326914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81639" tIns="55221" rIns="81639" bIns="40820" anchor="ctr">
            <a:prstTxWarp prst="textNoShape">
              <a:avLst/>
            </a:prstTxWarp>
          </a:bodyPr>
          <a:lstStyle>
            <a:defPPr>
              <a:defRPr lang="es-ES_tradnl"/>
            </a:defPPr>
            <a:lvl1pPr algn="ctr">
              <a:tabLst>
                <a:tab pos="656650" algn="l"/>
                <a:tab pos="1313299" algn="l"/>
                <a:tab pos="1969949" algn="l"/>
                <a:tab pos="2626599" algn="l"/>
              </a:tabLst>
              <a:defRPr sz="1600">
                <a:solidFill>
                  <a:srgbClr val="000000"/>
                </a:solidFill>
                <a:ea typeface="Arial Unicode MS" charset="0"/>
                <a:cs typeface="Arial Unicode MS" charset="0"/>
              </a:defRPr>
            </a:lvl1pPr>
            <a:lvl2pPr>
              <a:defRPr>
                <a:solidFill>
                  <a:schemeClr val="dk1"/>
                </a:solidFill>
              </a:defRPr>
            </a:lvl2pPr>
            <a:lvl3pPr>
              <a:defRPr>
                <a:solidFill>
                  <a:schemeClr val="dk1"/>
                </a:solidFill>
              </a:defRPr>
            </a:lvl3pPr>
            <a:lvl4pPr>
              <a:defRPr>
                <a:solidFill>
                  <a:schemeClr val="dk1"/>
                </a:solidFill>
              </a:defRPr>
            </a:lvl4pPr>
            <a:lvl5pPr>
              <a:defRPr>
                <a:solidFill>
                  <a:schemeClr val="dk1"/>
                </a:solidFill>
              </a:defRPr>
            </a:lvl5pPr>
            <a:lvl6pPr>
              <a:defRPr>
                <a:solidFill>
                  <a:schemeClr val="dk1"/>
                </a:solidFill>
              </a:defRPr>
            </a:lvl6pPr>
            <a:lvl7pPr>
              <a:defRPr>
                <a:solidFill>
                  <a:schemeClr val="dk1"/>
                </a:solidFill>
              </a:defRPr>
            </a:lvl7pPr>
            <a:lvl8pPr>
              <a:defRPr>
                <a:solidFill>
                  <a:schemeClr val="dk1"/>
                </a:solidFill>
              </a:defRPr>
            </a:lvl8pPr>
            <a:lvl9pPr>
              <a:defRPr>
                <a:solidFill>
                  <a:schemeClr val="dk1"/>
                </a:solidFill>
              </a:defRPr>
            </a:lvl9pPr>
          </a:lstStyle>
          <a:p>
            <a:r>
              <a:rPr lang="es-ES" dirty="0"/>
              <a:t>… bueno... pues no!</a:t>
            </a:r>
          </a:p>
        </p:txBody>
      </p:sp>
      <p:pic>
        <p:nvPicPr>
          <p:cNvPr id="12292" name="Picture 4"/>
          <p:cNvPicPr>
            <a:picLocks noChangeAspect="1" noChangeArrowheads="1"/>
          </p:cNvPicPr>
          <p:nvPr/>
        </p:nvPicPr>
        <p:blipFill>
          <a:blip r:embed="rId5"/>
          <a:srcRect/>
          <a:stretch>
            <a:fillRect/>
          </a:stretch>
        </p:blipFill>
        <p:spPr bwMode="auto">
          <a:xfrm>
            <a:off x="2183520" y="2449698"/>
            <a:ext cx="3585600" cy="3162572"/>
          </a:xfrm>
          <a:prstGeom prst="rect">
            <a:avLst/>
          </a:prstGeom>
          <a:noFill/>
          <a:ln w="9525">
            <a:noFill/>
            <a:round/>
            <a:headEnd/>
            <a:tailEnd/>
          </a:ln>
          <a:effectLst/>
        </p:spPr>
      </p:pic>
      <p:sp>
        <p:nvSpPr>
          <p:cNvPr id="2" name="Marcador de número de diapositiva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8</a:t>
            </a:fld>
            <a:endParaRPr lang="es-ES_tradnl"/>
          </a:p>
        </p:txBody>
      </p:sp>
      <p:pic>
        <p:nvPicPr>
          <p:cNvPr id="3" name="BAD-AI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99857" y="2425648"/>
            <a:ext cx="4963975" cy="2790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509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additive="repl"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u="sng" dirty="0" smtClean="0"/>
              <a:t>Tecnologías</a:t>
            </a:r>
            <a:r>
              <a:rPr lang="es-ES" dirty="0" smtClean="0"/>
              <a:t> de IA en Videojuegos</a:t>
            </a:r>
            <a:endParaRPr lang="es-E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dirty="0" smtClean="0"/>
              <a:t>Herramientas, dominios de aplicación y soluciones</a:t>
            </a:r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6D14-F1B6-2F4E-87F2-224F43051331}" type="slidenum">
              <a:rPr lang="es-ES_tradnl" smtClean="0"/>
              <a:pPr/>
              <a:t>9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202653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able">
  <a:themeElements>
    <a:clrScheme name="Ci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TM03457503[[fn=Sobrio]]</Template>
  <TotalTime>2522</TotalTime>
  <Words>740</Words>
  <Application>Microsoft Office PowerPoint</Application>
  <PresentationFormat>Panorámica</PresentationFormat>
  <Paragraphs>151</Paragraphs>
  <Slides>20</Slides>
  <Notes>13</Notes>
  <HiddenSlides>0</HiddenSlides>
  <MMClips>1</MMClips>
  <ScaleCrop>false</ScaleCrop>
  <HeadingPairs>
    <vt:vector size="6" baseType="variant">
      <vt:variant>
        <vt:lpstr>Fuentes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20</vt:i4>
      </vt:variant>
    </vt:vector>
  </HeadingPairs>
  <TitlesOfParts>
    <vt:vector size="29" baseType="lpstr">
      <vt:lpstr>Arial Unicode MS</vt:lpstr>
      <vt:lpstr>Arial</vt:lpstr>
      <vt:lpstr>ArialMT</vt:lpstr>
      <vt:lpstr>Calibri</vt:lpstr>
      <vt:lpstr>Century Gothic</vt:lpstr>
      <vt:lpstr>Symbol</vt:lpstr>
      <vt:lpstr>Wingdings</vt:lpstr>
      <vt:lpstr>Wingdings 2</vt:lpstr>
      <vt:lpstr>Citable</vt:lpstr>
      <vt:lpstr>IA y Video Juegos</vt:lpstr>
      <vt:lpstr>Introducción IA en Juegos</vt:lpstr>
      <vt:lpstr>IA y Videojuegos</vt:lpstr>
      <vt:lpstr>IA y Videojuegos</vt:lpstr>
      <vt:lpstr>Objetivo. Realismo</vt:lpstr>
      <vt:lpstr>Objetivos. Interacción</vt:lpstr>
      <vt:lpstr>Objetivos. Diversión</vt:lpstr>
      <vt:lpstr>IA y Videojuegos</vt:lpstr>
      <vt:lpstr>Tecnologías de IA en Videojuegos</vt:lpstr>
      <vt:lpstr>Técnicas. Donde se aplica.</vt:lpstr>
      <vt:lpstr>Técnicas. Movimiento.</vt:lpstr>
      <vt:lpstr>Técnicas. Análisis.</vt:lpstr>
      <vt:lpstr>Técnicas. Arquitecturas.</vt:lpstr>
      <vt:lpstr>Técnicas. Algoritmos de Decisión</vt:lpstr>
      <vt:lpstr>Agentes Interactivos</vt:lpstr>
      <vt:lpstr>Agentes Inteligentes y el Mundo (Virtual)</vt:lpstr>
      <vt:lpstr>Ciclo de IA en Agentes</vt:lpstr>
      <vt:lpstr>IA en Personajes de Videojuegos</vt:lpstr>
      <vt:lpstr>IA en un Personaje Virtual</vt:lpstr>
      <vt:lpstr>Recap: “IA en videojuegos”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Peña</dc:creator>
  <cp:lastModifiedBy>Luis Peña</cp:lastModifiedBy>
  <cp:revision>71</cp:revision>
  <dcterms:created xsi:type="dcterms:W3CDTF">2016-03-30T08:26:40Z</dcterms:created>
  <dcterms:modified xsi:type="dcterms:W3CDTF">2016-04-28T11:37:11Z</dcterms:modified>
</cp:coreProperties>
</file>

<file path=docProps/thumbnail.jpeg>
</file>